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Canva Sans" panose="020B0604020202020204" charset="0"/>
      <p:regular r:id="rId3"/>
    </p:embeddedFont>
    <p:embeddedFont>
      <p:font typeface="Canva Sans Bold" panose="020B0604020202020204" charset="0"/>
      <p:regular r:id="rId4"/>
    </p:embeddedFont>
    <p:embeddedFont>
      <p:font typeface="Canva Sans Italics" panose="020B0604020202020204" charset="0"/>
      <p:regular r:id="rId5"/>
    </p:embeddedFont>
    <p:embeddedFont>
      <p:font typeface="Yeseva One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00C564-4F9B-4DCB-A3A7-BC690A16BC6D}" v="4" dt="2025-11-13T13:42:04.1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50" d="100"/>
          <a:sy n="150" d="100"/>
        </p:scale>
        <p:origin x="188" y="-7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microsoft.com/office/2016/11/relationships/changesInfo" Target="changesInfos/changesInfo1.xml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e Pellet--Flandin" userId="c0067fdf9216a805" providerId="LiveId" clId="{809EAD56-42F3-4018-A231-BFC4CC6B95CA}"/>
    <pc:docChg chg="undo custSel modSld">
      <pc:chgData name="Alexandre Pellet--Flandin" userId="c0067fdf9216a805" providerId="LiveId" clId="{809EAD56-42F3-4018-A231-BFC4CC6B95CA}" dt="2025-11-13T13:45:55.692" v="423" actId="1076"/>
      <pc:docMkLst>
        <pc:docMk/>
      </pc:docMkLst>
      <pc:sldChg chg="modSp mod">
        <pc:chgData name="Alexandre Pellet--Flandin" userId="c0067fdf9216a805" providerId="LiveId" clId="{809EAD56-42F3-4018-A231-BFC4CC6B95CA}" dt="2025-11-13T13:45:55.692" v="423" actId="1076"/>
        <pc:sldMkLst>
          <pc:docMk/>
          <pc:sldMk cId="0" sldId="256"/>
        </pc:sldMkLst>
        <pc:spChg chg="mod">
          <ac:chgData name="Alexandre Pellet--Flandin" userId="c0067fdf9216a805" providerId="LiveId" clId="{809EAD56-42F3-4018-A231-BFC4CC6B95CA}" dt="2025-11-13T13:24:13.134" v="4" actId="20577"/>
          <ac:spMkLst>
            <pc:docMk/>
            <pc:sldMk cId="0" sldId="256"/>
            <ac:spMk id="20" creationId="{00000000-0000-0000-0000-000000000000}"/>
          </ac:spMkLst>
        </pc:spChg>
        <pc:spChg chg="mod">
          <ac:chgData name="Alexandre Pellet--Flandin" userId="c0067fdf9216a805" providerId="LiveId" clId="{809EAD56-42F3-4018-A231-BFC4CC6B95CA}" dt="2025-11-13T13:45:50.799" v="422" actId="20577"/>
          <ac:spMkLst>
            <pc:docMk/>
            <pc:sldMk cId="0" sldId="256"/>
            <ac:spMk id="22" creationId="{00000000-0000-0000-0000-000000000000}"/>
          </ac:spMkLst>
        </pc:spChg>
        <pc:spChg chg="mod">
          <ac:chgData name="Alexandre Pellet--Flandin" userId="c0067fdf9216a805" providerId="LiveId" clId="{809EAD56-42F3-4018-A231-BFC4CC6B95CA}" dt="2025-11-13T13:32:00.773" v="162" actId="20577"/>
          <ac:spMkLst>
            <pc:docMk/>
            <pc:sldMk cId="0" sldId="256"/>
            <ac:spMk id="23" creationId="{00000000-0000-0000-0000-000000000000}"/>
          </ac:spMkLst>
        </pc:spChg>
        <pc:spChg chg="mod">
          <ac:chgData name="Alexandre Pellet--Flandin" userId="c0067fdf9216a805" providerId="LiveId" clId="{809EAD56-42F3-4018-A231-BFC4CC6B95CA}" dt="2025-11-13T13:45:55.692" v="423" actId="1076"/>
          <ac:spMkLst>
            <pc:docMk/>
            <pc:sldMk cId="0" sldId="256"/>
            <ac:spMk id="24" creationId="{00000000-0000-0000-0000-000000000000}"/>
          </ac:spMkLst>
        </pc:spChg>
        <pc:spChg chg="mod">
          <ac:chgData name="Alexandre Pellet--Flandin" userId="c0067fdf9216a805" providerId="LiveId" clId="{809EAD56-42F3-4018-A231-BFC4CC6B95CA}" dt="2025-11-13T13:45:45.931" v="420" actId="1076"/>
          <ac:spMkLst>
            <pc:docMk/>
            <pc:sldMk cId="0" sldId="256"/>
            <ac:spMk id="30" creationId="{00000000-0000-0000-0000-000000000000}"/>
          </ac:spMkLst>
        </pc:spChg>
        <pc:spChg chg="mod">
          <ac:chgData name="Alexandre Pellet--Flandin" userId="c0067fdf9216a805" providerId="LiveId" clId="{809EAD56-42F3-4018-A231-BFC4CC6B95CA}" dt="2025-11-13T13:40:34.654" v="350" actId="20577"/>
          <ac:spMkLst>
            <pc:docMk/>
            <pc:sldMk cId="0" sldId="256"/>
            <ac:spMk id="32" creationId="{00000000-0000-0000-0000-000000000000}"/>
          </ac:spMkLst>
        </pc:spChg>
        <pc:grpChg chg="mod">
          <ac:chgData name="Alexandre Pellet--Flandin" userId="c0067fdf9216a805" providerId="LiveId" clId="{809EAD56-42F3-4018-A231-BFC4CC6B95CA}" dt="2025-11-13T13:31:34.475" v="157" actId="1076"/>
          <ac:grpSpMkLst>
            <pc:docMk/>
            <pc:sldMk cId="0" sldId="256"/>
            <ac:grpSpMk id="2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2.png"/><Relationship Id="rId7" Type="http://schemas.openxmlformats.org/officeDocument/2006/relationships/hyperlink" Target="mailto:a.pellet-flandin@orange.fr" TargetMode="External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9.sv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sv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23021" y="-193318"/>
            <a:ext cx="3072102" cy="11156870"/>
            <a:chOff x="0" y="0"/>
            <a:chExt cx="1100972" cy="399837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00972" cy="3998370"/>
            </a:xfrm>
            <a:custGeom>
              <a:avLst/>
              <a:gdLst/>
              <a:ahLst/>
              <a:cxnLst/>
              <a:rect l="l" t="t" r="r" b="b"/>
              <a:pathLst>
                <a:path w="1100972" h="3998370">
                  <a:moveTo>
                    <a:pt x="0" y="0"/>
                  </a:moveTo>
                  <a:lnTo>
                    <a:pt x="1100972" y="0"/>
                  </a:lnTo>
                  <a:lnTo>
                    <a:pt x="1100972" y="3998370"/>
                  </a:lnTo>
                  <a:lnTo>
                    <a:pt x="0" y="3998370"/>
                  </a:lnTo>
                  <a:close/>
                </a:path>
              </a:pathLst>
            </a:custGeom>
            <a:solidFill>
              <a:srgbClr val="3B3927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1100972" cy="40174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l">
                <a:lnSpc>
                  <a:spcPts val="156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>
            <a:grpSpLocks noChangeAspect="1"/>
          </p:cNvGrpSpPr>
          <p:nvPr/>
        </p:nvGrpSpPr>
        <p:grpSpPr>
          <a:xfrm>
            <a:off x="258657" y="2215978"/>
            <a:ext cx="2379079" cy="2379069"/>
            <a:chOff x="0" y="0"/>
            <a:chExt cx="6350000" cy="634997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2"/>
              <a:stretch>
                <a:fillRect t="-17071" r="-15279" b="-36034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7" name="AutoShape 7"/>
          <p:cNvSpPr/>
          <p:nvPr/>
        </p:nvSpPr>
        <p:spPr>
          <a:xfrm>
            <a:off x="3650220" y="1110338"/>
            <a:ext cx="5551642" cy="0"/>
          </a:xfrm>
          <a:prstGeom prst="line">
            <a:avLst/>
          </a:prstGeom>
          <a:ln w="9525" cap="flat">
            <a:solidFill>
              <a:srgbClr val="0E9DE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8" name="AutoShape 8"/>
          <p:cNvSpPr/>
          <p:nvPr/>
        </p:nvSpPr>
        <p:spPr>
          <a:xfrm>
            <a:off x="3650220" y="7696198"/>
            <a:ext cx="5551642" cy="0"/>
          </a:xfrm>
          <a:prstGeom prst="line">
            <a:avLst/>
          </a:prstGeom>
          <a:ln w="9525" cap="flat">
            <a:solidFill>
              <a:srgbClr val="0E9DE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Box 9"/>
          <p:cNvSpPr txBox="1"/>
          <p:nvPr/>
        </p:nvSpPr>
        <p:spPr>
          <a:xfrm>
            <a:off x="285001" y="390830"/>
            <a:ext cx="2390588" cy="6418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20"/>
              </a:lnSpc>
            </a:pPr>
            <a:r>
              <a:rPr lang="en-US" sz="2000">
                <a:solidFill>
                  <a:srgbClr val="C49F8D"/>
                </a:solidFill>
                <a:latin typeface="Yeseva One"/>
                <a:ea typeface="Yeseva One"/>
                <a:cs typeface="Yeseva One"/>
                <a:sym typeface="Yeseva One"/>
              </a:rPr>
              <a:t>Alexandre</a:t>
            </a:r>
          </a:p>
          <a:p>
            <a:pPr algn="ctr">
              <a:lnSpc>
                <a:spcPts val="1620"/>
              </a:lnSpc>
            </a:pPr>
            <a:endParaRPr lang="en-US" sz="2000">
              <a:solidFill>
                <a:srgbClr val="C49F8D"/>
              </a:solidFill>
              <a:latin typeface="Yeseva One"/>
              <a:ea typeface="Yeseva One"/>
              <a:cs typeface="Yeseva One"/>
              <a:sym typeface="Yeseva One"/>
            </a:endParaRPr>
          </a:p>
          <a:p>
            <a:pPr algn="ctr">
              <a:lnSpc>
                <a:spcPts val="1620"/>
              </a:lnSpc>
            </a:pPr>
            <a:r>
              <a:rPr lang="en-US" sz="2000">
                <a:solidFill>
                  <a:srgbClr val="C49F8D"/>
                </a:solidFill>
                <a:latin typeface="Yeseva One"/>
                <a:ea typeface="Yeseva One"/>
                <a:cs typeface="Yeseva One"/>
                <a:sym typeface="Yeseva One"/>
              </a:rPr>
              <a:t>PELLET--FLANDIN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0" y="1251728"/>
            <a:ext cx="2949081" cy="726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968"/>
              </a:lnSpc>
              <a:spcBef>
                <a:spcPct val="0"/>
              </a:spcBef>
            </a:pPr>
            <a:r>
              <a:rPr lang="en-US" sz="1406" u="none" strike="noStrike" spc="503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ÉTUDIANT </a:t>
            </a:r>
          </a:p>
          <a:p>
            <a:pPr marL="0" lvl="0" indent="0" algn="ctr">
              <a:lnSpc>
                <a:spcPts val="1968"/>
              </a:lnSpc>
              <a:spcBef>
                <a:spcPct val="0"/>
              </a:spcBef>
            </a:pPr>
            <a:r>
              <a:rPr lang="en-US" sz="1406" u="none" strike="noStrike" spc="503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EN AMÉNAGEMENT ET URBANISME </a:t>
            </a:r>
          </a:p>
        </p:txBody>
      </p:sp>
      <p:sp>
        <p:nvSpPr>
          <p:cNvPr id="11" name="Freeform 11"/>
          <p:cNvSpPr/>
          <p:nvPr/>
        </p:nvSpPr>
        <p:spPr>
          <a:xfrm>
            <a:off x="226598" y="6718020"/>
            <a:ext cx="185037" cy="186249"/>
          </a:xfrm>
          <a:custGeom>
            <a:avLst/>
            <a:gdLst/>
            <a:ahLst/>
            <a:cxnLst/>
            <a:rect l="l" t="t" r="r" b="b"/>
            <a:pathLst>
              <a:path w="185037" h="186249">
                <a:moveTo>
                  <a:pt x="0" y="0"/>
                </a:moveTo>
                <a:lnTo>
                  <a:pt x="185036" y="0"/>
                </a:lnTo>
                <a:lnTo>
                  <a:pt x="185036" y="186249"/>
                </a:lnTo>
                <a:lnTo>
                  <a:pt x="0" y="18624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2" name="TextBox 12"/>
          <p:cNvSpPr txBox="1"/>
          <p:nvPr/>
        </p:nvSpPr>
        <p:spPr>
          <a:xfrm>
            <a:off x="248769" y="4906241"/>
            <a:ext cx="2364050" cy="5050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89"/>
              </a:lnSpc>
              <a:spcBef>
                <a:spcPct val="0"/>
              </a:spcBef>
            </a:pPr>
            <a:r>
              <a:rPr lang="en-US" sz="1492" b="1" spc="534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INFORMATIONS PERSONNELLES</a:t>
            </a:r>
          </a:p>
        </p:txBody>
      </p:sp>
      <p:sp>
        <p:nvSpPr>
          <p:cNvPr id="13" name="Freeform 13"/>
          <p:cNvSpPr/>
          <p:nvPr/>
        </p:nvSpPr>
        <p:spPr>
          <a:xfrm>
            <a:off x="216204" y="6414384"/>
            <a:ext cx="180351" cy="116080"/>
          </a:xfrm>
          <a:custGeom>
            <a:avLst/>
            <a:gdLst/>
            <a:ahLst/>
            <a:cxnLst/>
            <a:rect l="l" t="t" r="r" b="b"/>
            <a:pathLst>
              <a:path w="180351" h="116080">
                <a:moveTo>
                  <a:pt x="0" y="0"/>
                </a:moveTo>
                <a:lnTo>
                  <a:pt x="180351" y="0"/>
                </a:lnTo>
                <a:lnTo>
                  <a:pt x="180351" y="116080"/>
                </a:lnTo>
                <a:lnTo>
                  <a:pt x="0" y="11608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4" name="TextBox 14"/>
          <p:cNvSpPr txBox="1"/>
          <p:nvPr/>
        </p:nvSpPr>
        <p:spPr>
          <a:xfrm>
            <a:off x="575387" y="6405365"/>
            <a:ext cx="2119811" cy="163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72"/>
              </a:lnSpc>
              <a:spcBef>
                <a:spcPct val="0"/>
              </a:spcBef>
            </a:pPr>
            <a:r>
              <a:rPr lang="en-US" sz="1051" spc="37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  <a:hlinkClick r:id="rId7" tooltip="mailto:a.pellet-flandin@orange.fr"/>
              </a:rPr>
              <a:t>a.pellet-flandin@orange.fr</a:t>
            </a:r>
          </a:p>
        </p:txBody>
      </p:sp>
      <p:sp>
        <p:nvSpPr>
          <p:cNvPr id="15" name="Freeform 15"/>
          <p:cNvSpPr/>
          <p:nvPr/>
        </p:nvSpPr>
        <p:spPr>
          <a:xfrm>
            <a:off x="216204" y="6017544"/>
            <a:ext cx="177764" cy="177764"/>
          </a:xfrm>
          <a:custGeom>
            <a:avLst/>
            <a:gdLst/>
            <a:ahLst/>
            <a:cxnLst/>
            <a:rect l="l" t="t" r="r" b="b"/>
            <a:pathLst>
              <a:path w="177764" h="177764">
                <a:moveTo>
                  <a:pt x="0" y="0"/>
                </a:moveTo>
                <a:lnTo>
                  <a:pt x="177764" y="0"/>
                </a:lnTo>
                <a:lnTo>
                  <a:pt x="177764" y="177765"/>
                </a:lnTo>
                <a:lnTo>
                  <a:pt x="0" y="17776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6" name="TextBox 16"/>
          <p:cNvSpPr txBox="1"/>
          <p:nvPr/>
        </p:nvSpPr>
        <p:spPr>
          <a:xfrm>
            <a:off x="575387" y="6031461"/>
            <a:ext cx="1710814" cy="163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72"/>
              </a:lnSpc>
              <a:spcBef>
                <a:spcPct val="0"/>
              </a:spcBef>
            </a:pPr>
            <a:r>
              <a:rPr lang="en-US" sz="1051" spc="37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+33 (0)6 33 68 05 92</a:t>
            </a:r>
          </a:p>
        </p:txBody>
      </p:sp>
      <p:sp>
        <p:nvSpPr>
          <p:cNvPr id="17" name="Freeform 17"/>
          <p:cNvSpPr/>
          <p:nvPr/>
        </p:nvSpPr>
        <p:spPr>
          <a:xfrm>
            <a:off x="214910" y="5537944"/>
            <a:ext cx="177764" cy="168209"/>
          </a:xfrm>
          <a:custGeom>
            <a:avLst/>
            <a:gdLst/>
            <a:ahLst/>
            <a:cxnLst/>
            <a:rect l="l" t="t" r="r" b="b"/>
            <a:pathLst>
              <a:path w="177764" h="168209">
                <a:moveTo>
                  <a:pt x="0" y="0"/>
                </a:moveTo>
                <a:lnTo>
                  <a:pt x="177765" y="0"/>
                </a:lnTo>
                <a:lnTo>
                  <a:pt x="177765" y="168210"/>
                </a:lnTo>
                <a:lnTo>
                  <a:pt x="0" y="16821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8" name="TextBox 18"/>
          <p:cNvSpPr txBox="1"/>
          <p:nvPr/>
        </p:nvSpPr>
        <p:spPr>
          <a:xfrm>
            <a:off x="548032" y="5477984"/>
            <a:ext cx="2236361" cy="376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9"/>
              </a:lnSpc>
            </a:pPr>
            <a:r>
              <a:rPr lang="en-US" sz="1120" spc="4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130, rue Pierre Brossolette</a:t>
            </a:r>
          </a:p>
          <a:p>
            <a:pPr algn="l">
              <a:lnSpc>
                <a:spcPts val="1569"/>
              </a:lnSpc>
              <a:spcBef>
                <a:spcPct val="0"/>
              </a:spcBef>
            </a:pPr>
            <a:r>
              <a:rPr lang="en-US" sz="1120" spc="4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91700 Ste Geneviève des Bois</a:t>
            </a:r>
          </a:p>
        </p:txBody>
      </p:sp>
      <p:sp>
        <p:nvSpPr>
          <p:cNvPr id="19" name="Freeform 19"/>
          <p:cNvSpPr/>
          <p:nvPr/>
        </p:nvSpPr>
        <p:spPr>
          <a:xfrm>
            <a:off x="216204" y="7075557"/>
            <a:ext cx="197844" cy="160074"/>
          </a:xfrm>
          <a:custGeom>
            <a:avLst/>
            <a:gdLst/>
            <a:ahLst/>
            <a:cxnLst/>
            <a:rect l="l" t="t" r="r" b="b"/>
            <a:pathLst>
              <a:path w="197844" h="160074">
                <a:moveTo>
                  <a:pt x="0" y="0"/>
                </a:moveTo>
                <a:lnTo>
                  <a:pt x="197844" y="0"/>
                </a:lnTo>
                <a:lnTo>
                  <a:pt x="197844" y="160074"/>
                </a:lnTo>
                <a:lnTo>
                  <a:pt x="0" y="16007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Box 20"/>
          <p:cNvSpPr txBox="1"/>
          <p:nvPr/>
        </p:nvSpPr>
        <p:spPr>
          <a:xfrm>
            <a:off x="575387" y="6978447"/>
            <a:ext cx="2119811" cy="1790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72"/>
              </a:lnSpc>
            </a:pPr>
            <a:r>
              <a:rPr lang="en-US" sz="1051" spc="37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Titulaire</a:t>
            </a:r>
            <a:r>
              <a:rPr lang="en-US" sz="1051" spc="37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du </a:t>
            </a:r>
            <a:r>
              <a:rPr lang="en-US" sz="1051" spc="37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permis</a:t>
            </a:r>
            <a:r>
              <a:rPr lang="en-US" sz="1051" spc="37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B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75387" y="6740422"/>
            <a:ext cx="2119811" cy="163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72"/>
              </a:lnSpc>
              <a:spcBef>
                <a:spcPct val="0"/>
              </a:spcBef>
            </a:pPr>
            <a:r>
              <a:rPr lang="en-US" sz="1051" spc="37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né le 10 janvier 2002 (23 ans)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23836" y="7822683"/>
            <a:ext cx="2513900" cy="36574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02473" lvl="1" algn="l">
              <a:lnSpc>
                <a:spcPts val="1328"/>
              </a:lnSpc>
              <a:spcBef>
                <a:spcPct val="0"/>
              </a:spcBef>
            </a:pPr>
            <a:r>
              <a:rPr lang="en-US" sz="949" b="1" u="sng" strike="noStrike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HARD-SKILLS</a:t>
            </a: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r>
              <a:rPr lang="en-US" sz="949" u="none" strike="noStrike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Bonnes </a:t>
            </a:r>
            <a:r>
              <a:rPr lang="en-US" sz="949" u="none" strike="noStrike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qualités</a:t>
            </a:r>
            <a:r>
              <a:rPr lang="en-US" sz="949" u="none" strike="noStrike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949" u="none" strike="noStrike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rédactionnelles</a:t>
            </a:r>
            <a:r>
              <a:rPr lang="en-US" sz="949" u="none" strike="noStrike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r>
              <a:rPr lang="en-US" sz="949" u="none" strike="noStrike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Méthodologie</a:t>
            </a:r>
            <a:r>
              <a:rPr lang="en-US" sz="949" u="none" strike="noStrike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de </a:t>
            </a:r>
            <a:r>
              <a:rPr lang="en-US" sz="949" u="none" strike="noStrike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recueil</a:t>
            </a:r>
            <a:r>
              <a:rPr lang="en-US" sz="949" u="none" strike="noStrike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et </a:t>
            </a:r>
            <a:r>
              <a:rPr lang="en-US" sz="949" u="none" strike="noStrike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analyse</a:t>
            </a:r>
            <a:r>
              <a:rPr lang="en-US" sz="949" u="none" strike="noStrike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de données </a:t>
            </a:r>
            <a:r>
              <a:rPr lang="en-US" sz="949" u="none" strike="noStrike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statistiques</a:t>
            </a: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r>
              <a:rPr lang="en-US" sz="949" u="none" strike="noStrike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Maîtrise</a:t>
            </a:r>
            <a:r>
              <a:rPr lang="en-US" sz="949" u="none" strike="noStrike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de la suite Office.</a:t>
            </a: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r>
              <a:rPr lang="en-US" sz="949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Maitrise</a:t>
            </a:r>
            <a:r>
              <a:rPr lang="en-US" sz="949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des </a:t>
            </a:r>
            <a:r>
              <a:rPr lang="en-US" sz="949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logiciels</a:t>
            </a:r>
            <a:r>
              <a:rPr lang="en-US" sz="949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de SIG</a:t>
            </a: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r>
              <a:rPr lang="en-US" sz="949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Langues</a:t>
            </a:r>
            <a:r>
              <a:rPr lang="en-US" sz="949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: Anglais </a:t>
            </a:r>
            <a:r>
              <a:rPr lang="en-US" sz="949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niveau</a:t>
            </a:r>
            <a:r>
              <a:rPr lang="en-US" sz="949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B1</a:t>
            </a:r>
          </a:p>
          <a:p>
            <a:pPr marL="204945" lvl="1" indent="-102472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r>
              <a:rPr lang="en-US" sz="949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                 Allemand </a:t>
            </a:r>
            <a:r>
              <a:rPr lang="en-US" sz="949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niveau</a:t>
            </a:r>
            <a:r>
              <a:rPr lang="en-US" sz="949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B1</a:t>
            </a: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r>
              <a:rPr lang="en-US" sz="949" b="1" u="sng" strike="noStrike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SOFT-SKILLS</a:t>
            </a: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r>
              <a:rPr lang="en-US" sz="949" u="none" strike="noStrike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Capacité</a:t>
            </a:r>
            <a:r>
              <a:rPr lang="en-US" sz="949" u="none" strike="noStrike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de </a:t>
            </a:r>
            <a:r>
              <a:rPr lang="en-US" sz="949" u="none" strike="noStrike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synthèse</a:t>
            </a: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r>
              <a:rPr lang="en-US" sz="949" u="none" strike="noStrike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Capacité</a:t>
            </a:r>
            <a:r>
              <a:rPr lang="en-US" sz="949" u="none" strike="noStrike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949" u="none" strike="noStrike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d’écoute</a:t>
            </a: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r>
              <a:rPr lang="en-US" sz="949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Forte </a:t>
            </a:r>
            <a:r>
              <a:rPr lang="en-US" sz="949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curiosité</a:t>
            </a:r>
            <a:r>
              <a:rPr lang="en-US" sz="949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949" spc="34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intellectuelle</a:t>
            </a:r>
            <a:endParaRPr lang="en-US" sz="949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r>
              <a:rPr lang="en-US" sz="949" spc="34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Grande rigueur</a:t>
            </a:r>
          </a:p>
          <a:p>
            <a:pPr marL="102473" lvl="1" algn="l">
              <a:lnSpc>
                <a:spcPts val="1328"/>
              </a:lnSpc>
              <a:spcBef>
                <a:spcPct val="0"/>
              </a:spcBef>
            </a:pP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endParaRPr lang="en-US" sz="949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204945" lvl="1" indent="-102472" algn="l">
              <a:lnSpc>
                <a:spcPts val="1328"/>
              </a:lnSpc>
              <a:spcBef>
                <a:spcPct val="0"/>
              </a:spcBef>
              <a:buFont typeface="Arial"/>
              <a:buChar char="•"/>
            </a:pPr>
            <a:endParaRPr lang="en-US" sz="949" u="none" strike="noStrike" spc="34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290033" y="7316520"/>
            <a:ext cx="2364050" cy="5206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89"/>
              </a:lnSpc>
              <a:spcBef>
                <a:spcPct val="0"/>
              </a:spcBef>
            </a:pPr>
            <a:r>
              <a:rPr lang="en-US" sz="1492" b="1" spc="534" dirty="0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COMPÉTENCES et QUALITES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03792" y="9973815"/>
            <a:ext cx="2364050" cy="247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89"/>
              </a:lnSpc>
              <a:spcBef>
                <a:spcPct val="0"/>
              </a:spcBef>
            </a:pPr>
            <a:r>
              <a:rPr lang="en-US" sz="1492" b="1" spc="534" dirty="0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INTÉRÊTS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650220" y="742079"/>
            <a:ext cx="3909780" cy="23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20"/>
              </a:lnSpc>
              <a:spcBef>
                <a:spcPct val="0"/>
              </a:spcBef>
            </a:pPr>
            <a:r>
              <a:rPr lang="en-US" sz="1371" b="1" spc="491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FORMATION-REALISATIONS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286834" y="1324651"/>
            <a:ext cx="3208641" cy="7532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29"/>
              </a:lnSpc>
            </a:pPr>
            <a:r>
              <a:rPr lang="en-US" sz="1092" b="1" spc="46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Master 1&amp;2 Urbanisme et Aménagement</a:t>
            </a:r>
            <a:r>
              <a:rPr lang="en-US" sz="1092" spc="46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, Parcours Fabrique de la ville et opérations d’habitat (FAVOH)</a:t>
            </a:r>
          </a:p>
          <a:p>
            <a:pPr algn="l">
              <a:lnSpc>
                <a:spcPts val="1529"/>
              </a:lnSpc>
              <a:spcBef>
                <a:spcPct val="0"/>
              </a:spcBef>
            </a:pPr>
            <a:r>
              <a:rPr lang="en-US" sz="1092" spc="46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Université Paris 10 Nanterre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649136" y="7127019"/>
            <a:ext cx="3909780" cy="4699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920"/>
              </a:lnSpc>
              <a:spcBef>
                <a:spcPct val="0"/>
              </a:spcBef>
            </a:pPr>
            <a:r>
              <a:rPr lang="en-US" sz="1371" b="1" u="none" strike="noStrike" spc="491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EXPÉRIENCE PROFESSIONNELLE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226642" y="7843835"/>
            <a:ext cx="3208641" cy="11342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29"/>
              </a:lnSpc>
            </a:pPr>
            <a:r>
              <a:rPr lang="en-US" sz="1092" b="1" spc="46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Stage de fin d’études chez Cœur d’Essonne Agglomération</a:t>
            </a:r>
            <a:r>
              <a:rPr lang="en-US" sz="1092" spc="46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, </a:t>
            </a:r>
          </a:p>
          <a:p>
            <a:pPr algn="l">
              <a:lnSpc>
                <a:spcPts val="1529"/>
              </a:lnSpc>
            </a:pPr>
            <a:r>
              <a:rPr lang="en-US" sz="1092" spc="46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Service urbanisme et service habitat</a:t>
            </a:r>
          </a:p>
          <a:p>
            <a:pPr algn="l">
              <a:lnSpc>
                <a:spcPts val="1529"/>
              </a:lnSpc>
            </a:pPr>
            <a:r>
              <a:rPr lang="en-US" sz="1092" spc="46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Cité du développement économique et de l’Emploi, Sainte-Geneviève-des-Bois</a:t>
            </a:r>
          </a:p>
          <a:p>
            <a:pPr algn="l">
              <a:lnSpc>
                <a:spcPts val="1529"/>
              </a:lnSpc>
              <a:spcBef>
                <a:spcPct val="0"/>
              </a:spcBef>
            </a:pPr>
            <a:endParaRPr lang="en-US" sz="1092" spc="46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3095503" y="7822683"/>
            <a:ext cx="1041883" cy="7532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529"/>
              </a:lnSpc>
            </a:pPr>
            <a:r>
              <a:rPr lang="en-US" sz="1092" b="1" spc="46">
                <a:solidFill>
                  <a:srgbClr val="736D4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Avril-septembre  2025</a:t>
            </a:r>
          </a:p>
          <a:p>
            <a:pPr algn="r">
              <a:lnSpc>
                <a:spcPts val="1529"/>
              </a:lnSpc>
              <a:spcBef>
                <a:spcPct val="0"/>
              </a:spcBef>
            </a:pPr>
            <a:endParaRPr lang="en-US" sz="1092" b="1" spc="46">
              <a:solidFill>
                <a:srgbClr val="736D48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303792" y="10213214"/>
            <a:ext cx="2376082" cy="3898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12"/>
              </a:lnSpc>
              <a:spcBef>
                <a:spcPct val="0"/>
              </a:spcBef>
            </a:pPr>
            <a:r>
              <a:rPr lang="en-US" sz="1151" spc="41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8 </a:t>
            </a:r>
            <a:r>
              <a:rPr lang="en-US" sz="1151" spc="41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ans</a:t>
            </a:r>
            <a:r>
              <a:rPr lang="en-US" sz="1151" spc="41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de pratique du tennis de table </a:t>
            </a:r>
            <a:r>
              <a:rPr lang="en-US" sz="1151" spc="41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en</a:t>
            </a:r>
            <a:r>
              <a:rPr lang="en-US" sz="1151" spc="41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club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305949" y="1333391"/>
            <a:ext cx="831437" cy="5627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529"/>
              </a:lnSpc>
            </a:pPr>
            <a:r>
              <a:rPr lang="en-US" sz="1092" b="1" spc="46">
                <a:solidFill>
                  <a:srgbClr val="736D4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2023</a:t>
            </a:r>
          </a:p>
          <a:p>
            <a:pPr algn="r">
              <a:lnSpc>
                <a:spcPts val="1529"/>
              </a:lnSpc>
            </a:pPr>
            <a:r>
              <a:rPr lang="en-US" sz="1092" b="1" spc="46">
                <a:solidFill>
                  <a:srgbClr val="736D4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-</a:t>
            </a:r>
          </a:p>
          <a:p>
            <a:pPr algn="r">
              <a:lnSpc>
                <a:spcPts val="1529"/>
              </a:lnSpc>
              <a:spcBef>
                <a:spcPct val="0"/>
              </a:spcBef>
            </a:pPr>
            <a:r>
              <a:rPr lang="en-US" sz="1092" b="1" spc="46">
                <a:solidFill>
                  <a:srgbClr val="736D4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PRÉSENT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3744609" y="2235358"/>
            <a:ext cx="3690674" cy="19116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29"/>
              </a:lnSpc>
              <a:spcBef>
                <a:spcPct val="0"/>
              </a:spcBef>
            </a:pPr>
            <a:r>
              <a:rPr lang="en-US" sz="1092" b="1" u="none" strike="noStrike" spc="46" dirty="0" err="1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Mémoire</a:t>
            </a:r>
            <a:r>
              <a:rPr lang="en-US" sz="1092" b="1" u="none" strike="noStrike" spc="46" dirty="0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sur les </a:t>
            </a:r>
            <a:r>
              <a:rPr lang="en-US" sz="1092" u="none" strike="noStrike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stratégies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de densification sur la commune de Sainte-Geneviève-des-Bois </a:t>
            </a:r>
            <a:r>
              <a:rPr lang="en-US" sz="1092" u="none" strike="noStrike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appuyé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sur </a:t>
            </a:r>
            <a:r>
              <a:rPr lang="en-US" sz="1092" u="none" strike="noStrike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une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1092" u="none" strike="noStrike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analyse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1092" u="none" strike="noStrike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statistique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1092" u="none" strike="noStrike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multivariée</a:t>
            </a:r>
            <a:r>
              <a:rPr lang="en-US" sz="1092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des </a:t>
            </a:r>
            <a:r>
              <a:rPr lang="en-US" sz="1092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formes</a:t>
            </a:r>
            <a:r>
              <a:rPr lang="en-US" sz="1092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1092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urbaines</a:t>
            </a:r>
            <a:r>
              <a:rPr lang="en-US" sz="1092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1092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résidentielles</a:t>
            </a:r>
            <a:r>
              <a:rPr lang="en-US" sz="1092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  <a:endParaRPr lang="en-US" sz="1092" u="none" strike="noStrike" spc="46" dirty="0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171450" lvl="0" indent="-171450" algn="l">
              <a:lnSpc>
                <a:spcPts val="152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092" u="none" strike="noStrike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Réponse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à </a:t>
            </a:r>
            <a:r>
              <a:rPr lang="en-US" sz="1092" b="1" u="none" strike="noStrike" spc="46" dirty="0" err="1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une</a:t>
            </a:r>
            <a:r>
              <a:rPr lang="en-US" sz="1092" b="1" u="none" strike="noStrike" spc="46" dirty="0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1092" b="1" u="none" strike="noStrike" spc="46" dirty="0" err="1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commande</a:t>
            </a:r>
            <a:r>
              <a:rPr lang="en-US" sz="1092" b="1" u="none" strike="noStrike" spc="46" dirty="0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1092" b="1" u="none" strike="noStrike" spc="46" dirty="0" err="1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professionnelle</a:t>
            </a:r>
            <a:r>
              <a:rPr lang="en-US" sz="1092" b="1" u="none" strike="noStrike" spc="46" dirty="0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1092" b="1" u="none" strike="noStrike" spc="46" dirty="0" err="1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publique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1092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portant</a:t>
            </a:r>
            <a:r>
              <a:rPr lang="en-US" sz="1092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sur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la mise </a:t>
            </a:r>
            <a:r>
              <a:rPr lang="en-US" sz="1092" u="none" strike="noStrike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en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1092" u="none" strike="noStrike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œuvre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1092" u="none" strike="noStrike" spc="46" dirty="0" err="1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d’une</a:t>
            </a:r>
            <a:r>
              <a:rPr lang="en-US" sz="1092" u="none" strike="noStrike" spc="46" dirty="0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1092" b="1" u="none" strike="noStrike" spc="46" dirty="0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politique de </a:t>
            </a:r>
            <a:r>
              <a:rPr lang="en-US" sz="1092" b="1" u="none" strike="noStrike" spc="46" dirty="0" err="1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logement</a:t>
            </a:r>
            <a:r>
              <a:rPr lang="en-US" sz="1092" b="1" u="none" strike="noStrike" spc="46" dirty="0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1092" b="1" u="none" strike="noStrike" spc="46" dirty="0" err="1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abordable</a:t>
            </a:r>
            <a:r>
              <a:rPr lang="en-US" sz="1092" b="1" u="none" strike="noStrike" spc="46" dirty="0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sur Nanterre.</a:t>
            </a:r>
          </a:p>
          <a:p>
            <a:pPr lvl="0" algn="l">
              <a:lnSpc>
                <a:spcPts val="1529"/>
              </a:lnSpc>
              <a:spcBef>
                <a:spcPct val="0"/>
              </a:spcBef>
            </a:pPr>
            <a:endParaRPr lang="en-US" sz="1092" b="1" u="none" strike="noStrike" spc="46" dirty="0">
              <a:solidFill>
                <a:srgbClr val="C49F8D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0" lvl="0" indent="0" algn="l">
              <a:lnSpc>
                <a:spcPts val="1529"/>
              </a:lnSpc>
              <a:spcBef>
                <a:spcPct val="0"/>
              </a:spcBef>
            </a:pPr>
            <a:endParaRPr lang="en-US" sz="1092" b="1" u="none" strike="noStrike" spc="46" dirty="0">
              <a:solidFill>
                <a:srgbClr val="C49F8D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0" lvl="0" indent="0" algn="l">
              <a:lnSpc>
                <a:spcPts val="1529"/>
              </a:lnSpc>
              <a:spcBef>
                <a:spcPct val="0"/>
              </a:spcBef>
            </a:pPr>
            <a:endParaRPr lang="en-US" sz="1092" b="1" u="none" strike="noStrike" spc="46" dirty="0">
              <a:solidFill>
                <a:srgbClr val="C49F8D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4226642" y="3908065"/>
            <a:ext cx="3208641" cy="7117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29"/>
              </a:lnSpc>
            </a:pPr>
            <a:r>
              <a:rPr lang="en-US" sz="1092" b="1" spc="46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Licence Géographie et Aménagement</a:t>
            </a:r>
            <a:r>
              <a:rPr lang="en-US" sz="1092" spc="46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, (Parcours Aménagement en L3)</a:t>
            </a:r>
          </a:p>
          <a:p>
            <a:pPr algn="l">
              <a:lnSpc>
                <a:spcPts val="1529"/>
              </a:lnSpc>
            </a:pPr>
            <a:r>
              <a:rPr lang="en-US" sz="1092" spc="46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Université Paris 1 Panthéon Sorbonne</a:t>
            </a:r>
          </a:p>
          <a:p>
            <a:pPr algn="ctr">
              <a:lnSpc>
                <a:spcPts val="1249"/>
              </a:lnSpc>
              <a:spcBef>
                <a:spcPct val="0"/>
              </a:spcBef>
            </a:pPr>
            <a:r>
              <a:rPr lang="en-US" sz="892" spc="38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Diplôme obtenu en juin 2023 - Mention AB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3305949" y="3908065"/>
            <a:ext cx="831437" cy="5627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529"/>
              </a:lnSpc>
            </a:pPr>
            <a:r>
              <a:rPr lang="en-US" sz="1092" b="1" spc="46">
                <a:solidFill>
                  <a:srgbClr val="736D4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2020</a:t>
            </a:r>
          </a:p>
          <a:p>
            <a:pPr algn="r">
              <a:lnSpc>
                <a:spcPts val="1529"/>
              </a:lnSpc>
            </a:pPr>
            <a:r>
              <a:rPr lang="en-US" sz="1092" b="1" spc="46">
                <a:solidFill>
                  <a:srgbClr val="736D4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-</a:t>
            </a:r>
          </a:p>
          <a:p>
            <a:pPr algn="r">
              <a:lnSpc>
                <a:spcPts val="1529"/>
              </a:lnSpc>
              <a:spcBef>
                <a:spcPct val="0"/>
              </a:spcBef>
            </a:pPr>
            <a:r>
              <a:rPr lang="en-US" sz="1092" b="1" spc="46">
                <a:solidFill>
                  <a:srgbClr val="736D4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2023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3695003" y="4707632"/>
            <a:ext cx="3644807" cy="20512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4296" lvl="1" indent="-107148" algn="l">
              <a:lnSpc>
                <a:spcPts val="1389"/>
              </a:lnSpc>
              <a:buFont typeface="Arial"/>
              <a:buChar char="•"/>
            </a:pPr>
            <a:r>
              <a:rPr lang="en-US" sz="992" i="1" spc="42">
                <a:solidFill>
                  <a:srgbClr val="C49F8D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Étude d’une opération de la ZAC Paris Beaujon dans le cadre du cours d’Outil d’Aménagement</a:t>
            </a:r>
          </a:p>
          <a:p>
            <a:pPr marL="214296" lvl="1" indent="-107148" algn="l">
              <a:lnSpc>
                <a:spcPts val="1389"/>
              </a:lnSpc>
              <a:buFont typeface="Arial"/>
              <a:buChar char="•"/>
            </a:pPr>
            <a:r>
              <a:rPr lang="en-US" sz="992" i="1" spc="42">
                <a:solidFill>
                  <a:srgbClr val="C49F8D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Projet de recherche sur les transformations du quartier de la Mairie d’Aubervilliers avec l’arrivée du Grand Paris Express : enquêtes de terrain réalisées.</a:t>
            </a:r>
          </a:p>
          <a:p>
            <a:pPr marL="214296" lvl="1" indent="-107148" algn="l">
              <a:lnSpc>
                <a:spcPts val="1389"/>
              </a:lnSpc>
              <a:buFont typeface="Arial"/>
              <a:buChar char="•"/>
            </a:pPr>
            <a:r>
              <a:rPr lang="en-US" sz="992" i="1" spc="42">
                <a:solidFill>
                  <a:srgbClr val="C49F8D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Étude du développement économique de Cœur d’Essonne Agglomération dans le cadre du cours de Développement économique local</a:t>
            </a:r>
          </a:p>
          <a:p>
            <a:pPr marL="214296" lvl="1" indent="-107148" algn="l">
              <a:lnSpc>
                <a:spcPts val="1389"/>
              </a:lnSpc>
              <a:buFont typeface="Arial"/>
              <a:buChar char="•"/>
            </a:pPr>
            <a:r>
              <a:rPr lang="en-US" sz="992" i="1" spc="42">
                <a:solidFill>
                  <a:srgbClr val="C49F8D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Début des réflexions et problématisation du mémoire de M1</a:t>
            </a:r>
          </a:p>
          <a:p>
            <a:pPr algn="l">
              <a:lnSpc>
                <a:spcPts val="1389"/>
              </a:lnSpc>
            </a:pPr>
            <a:endParaRPr lang="en-US" sz="992" i="1" spc="42">
              <a:solidFill>
                <a:srgbClr val="C49F8D"/>
              </a:solidFill>
              <a:latin typeface="Canva Sans Italics"/>
              <a:ea typeface="Canva Sans Italics"/>
              <a:cs typeface="Canva Sans Italics"/>
              <a:sym typeface="Canva Sans Italics"/>
            </a:endParaRPr>
          </a:p>
        </p:txBody>
      </p:sp>
      <p:sp>
        <p:nvSpPr>
          <p:cNvPr id="36" name="TextBox 36"/>
          <p:cNvSpPr txBox="1"/>
          <p:nvPr/>
        </p:nvSpPr>
        <p:spPr>
          <a:xfrm>
            <a:off x="3459206" y="8880781"/>
            <a:ext cx="3690674" cy="15152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5886" lvl="1" indent="-117943" algn="l">
              <a:lnSpc>
                <a:spcPts val="1529"/>
              </a:lnSpc>
              <a:spcBef>
                <a:spcPct val="0"/>
              </a:spcBef>
              <a:buFont typeface="Arial"/>
              <a:buChar char="•"/>
            </a:pPr>
            <a:r>
              <a:rPr lang="en-US" sz="1092" u="none" strike="noStrike" spc="46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Réalisation du bilan du SCoT : réalisation de fiches détaillées comprenant la sélection de données statistique, leur commentaire et une synthèse précisant les axes d’améliorations. </a:t>
            </a:r>
          </a:p>
          <a:p>
            <a:pPr marL="471772" lvl="2" indent="-157257" algn="l">
              <a:lnSpc>
                <a:spcPts val="1529"/>
              </a:lnSpc>
              <a:spcBef>
                <a:spcPct val="0"/>
              </a:spcBef>
              <a:buFont typeface="Arial"/>
              <a:buChar char="⚬"/>
            </a:pPr>
            <a:r>
              <a:rPr lang="en-US" sz="1092" u="none" strike="noStrike" spc="46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Recueil et synthèse des données de réhabilitation auprès des bailleurs sociaux pour l’élaboration du PLH 2026-2032</a:t>
            </a:r>
          </a:p>
          <a:p>
            <a:pPr marL="0" lvl="0" indent="0" algn="l">
              <a:lnSpc>
                <a:spcPts val="1529"/>
              </a:lnSpc>
              <a:spcBef>
                <a:spcPct val="0"/>
              </a:spcBef>
            </a:pPr>
            <a:endParaRPr lang="en-US" sz="1092" u="none" strike="noStrike" spc="46">
              <a:solidFill>
                <a:srgbClr val="C49F8D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3305949" y="6649522"/>
            <a:ext cx="831437" cy="1817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529"/>
              </a:lnSpc>
              <a:spcBef>
                <a:spcPct val="0"/>
              </a:spcBef>
            </a:pPr>
            <a:r>
              <a:rPr lang="en-US" sz="1092" b="1" spc="46">
                <a:solidFill>
                  <a:srgbClr val="736D4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JUIN 2020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203700" y="6653665"/>
            <a:ext cx="3208641" cy="1776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25"/>
              </a:lnSpc>
              <a:spcBef>
                <a:spcPct val="0"/>
              </a:spcBef>
            </a:pPr>
            <a:r>
              <a:rPr lang="en-US" sz="1089" b="1" u="none" strike="noStrike" spc="46">
                <a:solidFill>
                  <a:srgbClr val="C49F8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Baccalauréat Série ES </a:t>
            </a:r>
            <a:r>
              <a:rPr lang="en-US" sz="1089" u="none" strike="noStrike" spc="46">
                <a:solidFill>
                  <a:srgbClr val="C49F8D"/>
                </a:solidFill>
                <a:latin typeface="Canva Sans"/>
                <a:ea typeface="Canva Sans"/>
                <a:cs typeface="Canva Sans"/>
                <a:sym typeface="Canva Sans"/>
              </a:rPr>
              <a:t>- Mention AB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343</Words>
  <Application>Microsoft Office PowerPoint</Application>
  <PresentationFormat>Personnalisé</PresentationFormat>
  <Paragraphs>62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Canva Sans Bold</vt:lpstr>
      <vt:lpstr>Calibri</vt:lpstr>
      <vt:lpstr>Arial</vt:lpstr>
      <vt:lpstr>Yeseva One</vt:lpstr>
      <vt:lpstr>Canva Sans</vt:lpstr>
      <vt:lpstr>Canva Sans Italics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 Professionnel Simple Beige et Noir</dc:title>
  <cp:lastModifiedBy>Alexandre Pellet--Flandin</cp:lastModifiedBy>
  <cp:revision>1</cp:revision>
  <dcterms:created xsi:type="dcterms:W3CDTF">2006-08-16T00:00:00Z</dcterms:created>
  <dcterms:modified xsi:type="dcterms:W3CDTF">2025-11-13T13:45:56Z</dcterms:modified>
  <dc:identifier>DAGcuShOwAw</dc:identifier>
</cp:coreProperties>
</file>