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Garet Bold" panose="020B0604020202020204" charset="0"/>
      <p:regular r:id="rId3"/>
    </p:embeddedFont>
    <p:embeddedFont>
      <p:font typeface="Lato" panose="020F0502020204030203" pitchFamily="34" charset="0"/>
      <p:regular r:id="rId4"/>
      <p:bold r:id="rId5"/>
      <p:italic r:id="rId6"/>
      <p:boldItalic r:id="rId7"/>
    </p:embeddedFont>
    <p:embeddedFont>
      <p:font typeface="League Spartan" panose="020B0604020202020204" charset="0"/>
      <p:regular r:id="rId8"/>
    </p:embeddedFont>
    <p:embeddedFont>
      <p:font typeface="Montserrat" panose="00000500000000000000" pitchFamily="2" charset="0"/>
      <p:regular r:id="rId9"/>
      <p:bold r:id="rId10"/>
      <p:italic r:id="rId11"/>
      <p:boldItalic r:id="rId12"/>
    </p:embeddedFont>
    <p:embeddedFont>
      <p:font typeface="Montserrat Semi-Bold" panose="020B0604020202020204" charset="0"/>
      <p:regular r:id="rId13"/>
    </p:embeddedFont>
    <p:embeddedFont>
      <p:font typeface="Open Sans" panose="020B0606030504020204" pitchFamily="34" charset="0"/>
      <p:regular r:id="rId14"/>
      <p:bold r:id="rId15"/>
      <p:italic r:id="rId16"/>
      <p:boldItalic r:id="rId17"/>
    </p:embeddedFont>
    <p:embeddedFont>
      <p:font typeface="Open Sans Bold" panose="020B0806030504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63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theme" Target="theme/theme1.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042" y="165099"/>
            <a:ext cx="2622547" cy="10528965"/>
            <a:chOff x="0" y="0"/>
            <a:chExt cx="939862" cy="3831771"/>
          </a:xfrm>
          <a:solidFill>
            <a:schemeClr val="tx2">
              <a:lumMod val="40000"/>
              <a:lumOff val="60000"/>
            </a:schemeClr>
          </a:solidFill>
        </p:grpSpPr>
        <p:sp>
          <p:nvSpPr>
            <p:cNvPr id="3" name="Freeform 3"/>
            <p:cNvSpPr/>
            <p:nvPr/>
          </p:nvSpPr>
          <p:spPr>
            <a:xfrm>
              <a:off x="0" y="0"/>
              <a:ext cx="939862" cy="3831772"/>
            </a:xfrm>
            <a:custGeom>
              <a:avLst/>
              <a:gdLst/>
              <a:ahLst/>
              <a:cxnLst/>
              <a:rect l="l" t="t" r="r" b="b"/>
              <a:pathLst>
                <a:path w="939862" h="3831772">
                  <a:moveTo>
                    <a:pt x="0" y="0"/>
                  </a:moveTo>
                  <a:lnTo>
                    <a:pt x="939862" y="0"/>
                  </a:lnTo>
                  <a:lnTo>
                    <a:pt x="939862" y="3831772"/>
                  </a:lnTo>
                  <a:lnTo>
                    <a:pt x="0" y="3831772"/>
                  </a:lnTo>
                  <a:close/>
                </a:path>
              </a:pathLst>
            </a:custGeom>
            <a:grpFill/>
          </p:spPr>
          <p:txBody>
            <a:bodyPr/>
            <a:lstStyle/>
            <a:p>
              <a:endParaRPr lang="en-GB"/>
            </a:p>
          </p:txBody>
        </p:sp>
        <p:sp>
          <p:nvSpPr>
            <p:cNvPr id="4" name="TextBox 4"/>
            <p:cNvSpPr txBox="1"/>
            <p:nvPr/>
          </p:nvSpPr>
          <p:spPr>
            <a:xfrm>
              <a:off x="0" y="-19050"/>
              <a:ext cx="939862" cy="3850821"/>
            </a:xfrm>
            <a:prstGeom prst="rect">
              <a:avLst/>
            </a:prstGeom>
            <a:grpFill/>
          </p:spPr>
          <p:txBody>
            <a:bodyPr lIns="50800" tIns="50800" rIns="50800" bIns="50800" rtlCol="0" anchor="ctr"/>
            <a:lstStyle/>
            <a:p>
              <a:pPr algn="ctr">
                <a:lnSpc>
                  <a:spcPts val="1540"/>
                </a:lnSpc>
              </a:pPr>
              <a:endParaRPr dirty="0"/>
            </a:p>
          </p:txBody>
        </p:sp>
      </p:grpSp>
      <p:sp>
        <p:nvSpPr>
          <p:cNvPr id="5" name="AutoShape 5"/>
          <p:cNvSpPr/>
          <p:nvPr/>
        </p:nvSpPr>
        <p:spPr>
          <a:xfrm>
            <a:off x="461273" y="2409772"/>
            <a:ext cx="2161274" cy="0"/>
          </a:xfrm>
          <a:prstGeom prst="line">
            <a:avLst/>
          </a:prstGeom>
          <a:ln w="9525" cap="flat">
            <a:solidFill>
              <a:srgbClr val="FFFFFF"/>
            </a:solidFill>
            <a:prstDash val="solid"/>
            <a:headEnd type="none" w="sm" len="sm"/>
            <a:tailEnd type="none" w="sm" len="sm"/>
          </a:ln>
        </p:spPr>
        <p:txBody>
          <a:bodyPr/>
          <a:lstStyle/>
          <a:p>
            <a:endParaRPr lang="en-GB"/>
          </a:p>
        </p:txBody>
      </p:sp>
      <p:sp>
        <p:nvSpPr>
          <p:cNvPr id="6" name="AutoShape 6"/>
          <p:cNvSpPr/>
          <p:nvPr/>
        </p:nvSpPr>
        <p:spPr>
          <a:xfrm>
            <a:off x="2880531" y="2409772"/>
            <a:ext cx="4421485" cy="0"/>
          </a:xfrm>
          <a:prstGeom prst="line">
            <a:avLst/>
          </a:prstGeom>
          <a:ln w="9525" cap="flat">
            <a:solidFill>
              <a:srgbClr val="323B4C"/>
            </a:solidFill>
            <a:prstDash val="solid"/>
            <a:headEnd type="none" w="sm" len="sm"/>
            <a:tailEnd type="none" w="sm" len="sm"/>
          </a:ln>
        </p:spPr>
        <p:txBody>
          <a:bodyPr/>
          <a:lstStyle/>
          <a:p>
            <a:endParaRPr lang="en-GB"/>
          </a:p>
        </p:txBody>
      </p:sp>
      <p:sp>
        <p:nvSpPr>
          <p:cNvPr id="8" name="TextBox 8"/>
          <p:cNvSpPr txBox="1"/>
          <p:nvPr/>
        </p:nvSpPr>
        <p:spPr>
          <a:xfrm>
            <a:off x="461273" y="2069292"/>
            <a:ext cx="1806436" cy="280667"/>
          </a:xfrm>
          <a:prstGeom prst="rect">
            <a:avLst/>
          </a:prstGeom>
        </p:spPr>
        <p:txBody>
          <a:bodyPr lIns="0" tIns="0" rIns="0" bIns="0" rtlCol="0" anchor="t">
            <a:spAutoFit/>
          </a:bodyPr>
          <a:lstStyle/>
          <a:p>
            <a:pPr algn="l">
              <a:lnSpc>
                <a:spcPts val="2380"/>
              </a:lnSpc>
            </a:pPr>
            <a:r>
              <a:rPr lang="en-US" sz="1700" b="1">
                <a:solidFill>
                  <a:srgbClr val="FFFFFF"/>
                </a:solidFill>
                <a:latin typeface="Garet Bold"/>
                <a:ea typeface="Garet Bold"/>
                <a:cs typeface="Garet Bold"/>
                <a:sym typeface="Garet Bold"/>
              </a:rPr>
              <a:t>Contact</a:t>
            </a:r>
          </a:p>
        </p:txBody>
      </p:sp>
      <p:sp>
        <p:nvSpPr>
          <p:cNvPr id="9" name="TextBox 9"/>
          <p:cNvSpPr txBox="1"/>
          <p:nvPr/>
        </p:nvSpPr>
        <p:spPr>
          <a:xfrm>
            <a:off x="461273" y="2527248"/>
            <a:ext cx="1426496" cy="515590"/>
          </a:xfrm>
          <a:prstGeom prst="rect">
            <a:avLst/>
          </a:prstGeom>
        </p:spPr>
        <p:txBody>
          <a:bodyPr wrap="square" lIns="0" tIns="0" rIns="0" bIns="0" rtlCol="0" anchor="t">
            <a:spAutoFit/>
          </a:bodyPr>
          <a:lstStyle>
            <a:defPPr>
              <a:defRPr lang="en-US"/>
            </a:defPPr>
            <a:lvl1pPr>
              <a:lnSpc>
                <a:spcPts val="1360"/>
              </a:lnSpc>
              <a:defRPr sz="800">
                <a:solidFill>
                  <a:srgbClr val="FFFFFF"/>
                </a:solidFill>
                <a:latin typeface="Lato"/>
                <a:ea typeface="Lato"/>
                <a:cs typeface="Lato"/>
              </a:defRPr>
            </a:lvl1pPr>
          </a:lstStyle>
          <a:p>
            <a:endParaRPr lang="en-GB" dirty="0"/>
          </a:p>
          <a:p>
            <a:r>
              <a:rPr lang="en-GB" dirty="0"/>
              <a:t>Mob: 00 33 (0)6 27 39 37 81 	</a:t>
            </a:r>
          </a:p>
        </p:txBody>
      </p:sp>
      <p:sp>
        <p:nvSpPr>
          <p:cNvPr id="10" name="TextBox 10"/>
          <p:cNvSpPr txBox="1"/>
          <p:nvPr/>
        </p:nvSpPr>
        <p:spPr>
          <a:xfrm>
            <a:off x="461272" y="2527900"/>
            <a:ext cx="1716777" cy="201978"/>
          </a:xfrm>
          <a:prstGeom prst="rect">
            <a:avLst/>
          </a:prstGeom>
        </p:spPr>
        <p:txBody>
          <a:bodyPr wrap="square" lIns="0" tIns="0" rIns="0" bIns="0" rtlCol="0" anchor="t">
            <a:spAutoFit/>
          </a:bodyPr>
          <a:lstStyle/>
          <a:p>
            <a:pPr algn="l">
              <a:lnSpc>
                <a:spcPts val="1700"/>
              </a:lnSpc>
            </a:pPr>
            <a:r>
              <a:rPr lang="en-US" sz="1000" b="1" dirty="0">
                <a:solidFill>
                  <a:srgbClr val="FFFFFF"/>
                </a:solidFill>
                <a:latin typeface="Garet Bold"/>
                <a:ea typeface="Garet Bold"/>
                <a:cs typeface="Garet Bold"/>
                <a:sym typeface="Garet Bold"/>
              </a:rPr>
              <a:t>Mobile</a:t>
            </a:r>
          </a:p>
        </p:txBody>
      </p:sp>
      <p:sp>
        <p:nvSpPr>
          <p:cNvPr id="11" name="TextBox 11"/>
          <p:cNvSpPr txBox="1"/>
          <p:nvPr/>
        </p:nvSpPr>
        <p:spPr>
          <a:xfrm>
            <a:off x="461273" y="3190400"/>
            <a:ext cx="1499766" cy="156518"/>
          </a:xfrm>
          <a:prstGeom prst="rect">
            <a:avLst/>
          </a:prstGeom>
        </p:spPr>
        <p:txBody>
          <a:bodyPr lIns="0" tIns="0" rIns="0" bIns="0" rtlCol="0" anchor="t">
            <a:spAutoFit/>
          </a:bodyPr>
          <a:lstStyle>
            <a:defPPr>
              <a:defRPr lang="en-US"/>
            </a:defPPr>
            <a:lvl1pPr>
              <a:lnSpc>
                <a:spcPts val="1360"/>
              </a:lnSpc>
              <a:defRPr sz="800">
                <a:solidFill>
                  <a:srgbClr val="FFFFFF"/>
                </a:solidFill>
                <a:latin typeface="Lato"/>
                <a:ea typeface="Lato"/>
                <a:cs typeface="Lato"/>
              </a:defRPr>
            </a:lvl1pPr>
          </a:lstStyle>
          <a:p>
            <a:r>
              <a:rPr lang="en-US" dirty="0">
                <a:sym typeface="Lato"/>
              </a:rPr>
              <a:t>Balabanej@yahoo.fr</a:t>
            </a:r>
          </a:p>
        </p:txBody>
      </p:sp>
      <p:sp>
        <p:nvSpPr>
          <p:cNvPr id="12" name="TextBox 12"/>
          <p:cNvSpPr txBox="1"/>
          <p:nvPr/>
        </p:nvSpPr>
        <p:spPr>
          <a:xfrm>
            <a:off x="461273" y="3034827"/>
            <a:ext cx="1091173" cy="203198"/>
          </a:xfrm>
          <a:prstGeom prst="rect">
            <a:avLst/>
          </a:prstGeom>
        </p:spPr>
        <p:txBody>
          <a:bodyPr lIns="0" tIns="0" rIns="0" bIns="0" rtlCol="0" anchor="t">
            <a:spAutoFit/>
          </a:bodyPr>
          <a:lstStyle/>
          <a:p>
            <a:pPr>
              <a:lnSpc>
                <a:spcPts val="1700"/>
              </a:lnSpc>
            </a:pPr>
            <a:r>
              <a:rPr lang="en-US" sz="1000" b="1" dirty="0">
                <a:solidFill>
                  <a:srgbClr val="FFFFFF"/>
                </a:solidFill>
                <a:latin typeface="Garet Bold"/>
                <a:sym typeface="Garet Bold"/>
              </a:rPr>
              <a:t>Mail</a:t>
            </a:r>
          </a:p>
        </p:txBody>
      </p:sp>
      <p:sp>
        <p:nvSpPr>
          <p:cNvPr id="13" name="TextBox 13"/>
          <p:cNvSpPr txBox="1"/>
          <p:nvPr/>
        </p:nvSpPr>
        <p:spPr>
          <a:xfrm>
            <a:off x="461273" y="3699889"/>
            <a:ext cx="1426496" cy="156518"/>
          </a:xfrm>
          <a:prstGeom prst="rect">
            <a:avLst/>
          </a:prstGeom>
        </p:spPr>
        <p:txBody>
          <a:bodyPr lIns="0" tIns="0" rIns="0" bIns="0" rtlCol="0" anchor="t">
            <a:spAutoFit/>
          </a:bodyPr>
          <a:lstStyle/>
          <a:p>
            <a:pPr algn="l">
              <a:lnSpc>
                <a:spcPts val="1360"/>
              </a:lnSpc>
            </a:pPr>
            <a:r>
              <a:rPr lang="en-US" sz="800" dirty="0" err="1">
                <a:solidFill>
                  <a:srgbClr val="FFFFFF"/>
                </a:solidFill>
                <a:latin typeface="Lato"/>
                <a:ea typeface="Lato"/>
                <a:cs typeface="Lato"/>
                <a:sym typeface="Lato"/>
              </a:rPr>
              <a:t>Vanves</a:t>
            </a:r>
            <a:r>
              <a:rPr lang="en-US" sz="800" dirty="0">
                <a:solidFill>
                  <a:srgbClr val="FFFFFF"/>
                </a:solidFill>
                <a:latin typeface="Lato"/>
                <a:ea typeface="Lato"/>
                <a:cs typeface="Lato"/>
                <a:sym typeface="Lato"/>
              </a:rPr>
              <a:t> 92170</a:t>
            </a:r>
          </a:p>
        </p:txBody>
      </p:sp>
      <p:sp>
        <p:nvSpPr>
          <p:cNvPr id="14" name="TextBox 14"/>
          <p:cNvSpPr txBox="1"/>
          <p:nvPr/>
        </p:nvSpPr>
        <p:spPr>
          <a:xfrm>
            <a:off x="461273" y="3526490"/>
            <a:ext cx="841110" cy="203198"/>
          </a:xfrm>
          <a:prstGeom prst="rect">
            <a:avLst/>
          </a:prstGeom>
        </p:spPr>
        <p:txBody>
          <a:bodyPr lIns="0" tIns="0" rIns="0" bIns="0" rtlCol="0" anchor="t">
            <a:spAutoFit/>
          </a:bodyPr>
          <a:lstStyle/>
          <a:p>
            <a:pPr>
              <a:lnSpc>
                <a:spcPts val="1700"/>
              </a:lnSpc>
            </a:pPr>
            <a:r>
              <a:rPr lang="en-US" sz="1000" b="1" dirty="0" err="1">
                <a:solidFill>
                  <a:srgbClr val="FFFFFF"/>
                </a:solidFill>
                <a:latin typeface="Garet Bold"/>
                <a:sym typeface="Garet Bold"/>
              </a:rPr>
              <a:t>Addresse</a:t>
            </a:r>
            <a:endParaRPr lang="en-US" sz="1000" b="1" dirty="0">
              <a:solidFill>
                <a:srgbClr val="FFFFFF"/>
              </a:solidFill>
              <a:latin typeface="Garet Bold"/>
              <a:sym typeface="Garet Bold"/>
            </a:endParaRPr>
          </a:p>
        </p:txBody>
      </p:sp>
      <p:sp>
        <p:nvSpPr>
          <p:cNvPr id="15" name="TextBox 15"/>
          <p:cNvSpPr txBox="1"/>
          <p:nvPr/>
        </p:nvSpPr>
        <p:spPr>
          <a:xfrm>
            <a:off x="2880531" y="2069292"/>
            <a:ext cx="1633375" cy="296235"/>
          </a:xfrm>
          <a:prstGeom prst="rect">
            <a:avLst/>
          </a:prstGeom>
        </p:spPr>
        <p:txBody>
          <a:bodyPr lIns="0" tIns="0" rIns="0" bIns="0" rtlCol="0" anchor="t">
            <a:spAutoFit/>
          </a:bodyPr>
          <a:lstStyle/>
          <a:p>
            <a:pPr algn="l">
              <a:lnSpc>
                <a:spcPts val="2380"/>
              </a:lnSpc>
            </a:pPr>
            <a:r>
              <a:rPr lang="en-US" sz="1700" b="1" dirty="0" err="1">
                <a:solidFill>
                  <a:srgbClr val="323B4C"/>
                </a:solidFill>
                <a:latin typeface="Garet Bold"/>
                <a:ea typeface="Garet Bold"/>
                <a:cs typeface="Garet Bold"/>
                <a:sym typeface="Garet Bold"/>
              </a:rPr>
              <a:t>Expérience</a:t>
            </a:r>
            <a:endParaRPr lang="en-US" sz="1700" b="1" dirty="0">
              <a:solidFill>
                <a:srgbClr val="323B4C"/>
              </a:solidFill>
              <a:latin typeface="Garet Bold"/>
              <a:ea typeface="Garet Bold"/>
              <a:cs typeface="Garet Bold"/>
              <a:sym typeface="Garet Bold"/>
            </a:endParaRPr>
          </a:p>
        </p:txBody>
      </p:sp>
      <p:sp>
        <p:nvSpPr>
          <p:cNvPr id="19" name="AutoShape 19"/>
          <p:cNvSpPr/>
          <p:nvPr/>
        </p:nvSpPr>
        <p:spPr>
          <a:xfrm>
            <a:off x="461273" y="9099491"/>
            <a:ext cx="2161274" cy="0"/>
          </a:xfrm>
          <a:prstGeom prst="line">
            <a:avLst/>
          </a:prstGeom>
          <a:ln w="9525" cap="flat">
            <a:solidFill>
              <a:srgbClr val="FFFFFF"/>
            </a:solidFill>
            <a:prstDash val="solid"/>
            <a:headEnd type="none" w="sm" len="sm"/>
            <a:tailEnd type="none" w="sm" len="sm"/>
          </a:ln>
        </p:spPr>
        <p:txBody>
          <a:bodyPr/>
          <a:lstStyle/>
          <a:p>
            <a:endParaRPr lang="en-GB"/>
          </a:p>
        </p:txBody>
      </p:sp>
      <p:sp>
        <p:nvSpPr>
          <p:cNvPr id="20" name="TextBox 20"/>
          <p:cNvSpPr txBox="1"/>
          <p:nvPr/>
        </p:nvSpPr>
        <p:spPr>
          <a:xfrm>
            <a:off x="461273" y="8759011"/>
            <a:ext cx="1806436" cy="296235"/>
          </a:xfrm>
          <a:prstGeom prst="rect">
            <a:avLst/>
          </a:prstGeom>
        </p:spPr>
        <p:txBody>
          <a:bodyPr lIns="0" tIns="0" rIns="0" bIns="0" rtlCol="0" anchor="t">
            <a:spAutoFit/>
          </a:bodyPr>
          <a:lstStyle/>
          <a:p>
            <a:pPr algn="l">
              <a:lnSpc>
                <a:spcPts val="2380"/>
              </a:lnSpc>
            </a:pPr>
            <a:r>
              <a:rPr lang="en-US" sz="1700" b="1" dirty="0" err="1">
                <a:solidFill>
                  <a:srgbClr val="FFFFFF"/>
                </a:solidFill>
                <a:latin typeface="Garet Bold"/>
                <a:ea typeface="Garet Bold"/>
                <a:cs typeface="Garet Bold"/>
                <a:sym typeface="Garet Bold"/>
              </a:rPr>
              <a:t>Diplômes</a:t>
            </a:r>
            <a:endParaRPr lang="en-US" sz="1700" b="1" dirty="0">
              <a:solidFill>
                <a:srgbClr val="FFFFFF"/>
              </a:solidFill>
              <a:latin typeface="Garet Bold"/>
              <a:ea typeface="Garet Bold"/>
              <a:cs typeface="Garet Bold"/>
              <a:sym typeface="Garet Bold"/>
            </a:endParaRPr>
          </a:p>
        </p:txBody>
      </p:sp>
      <p:sp>
        <p:nvSpPr>
          <p:cNvPr id="21" name="TextBox 21"/>
          <p:cNvSpPr txBox="1"/>
          <p:nvPr/>
        </p:nvSpPr>
        <p:spPr>
          <a:xfrm>
            <a:off x="2884478" y="2534831"/>
            <a:ext cx="4360494" cy="169470"/>
          </a:xfrm>
          <a:prstGeom prst="rect">
            <a:avLst/>
          </a:prstGeom>
        </p:spPr>
        <p:txBody>
          <a:bodyPr wrap="square" lIns="0" tIns="0" rIns="0" bIns="0" rtlCol="0" anchor="t">
            <a:spAutoFit/>
          </a:bodyPr>
          <a:lstStyle/>
          <a:p>
            <a:pPr algn="just">
              <a:lnSpc>
                <a:spcPts val="1399"/>
              </a:lnSpc>
            </a:pPr>
            <a:r>
              <a:rPr lang="en-US" sz="1100" b="1" dirty="0">
                <a:solidFill>
                  <a:srgbClr val="4D4D4F"/>
                </a:solidFill>
                <a:latin typeface="Montserrat Semi-Bold"/>
                <a:ea typeface="Montserrat Semi-Bold"/>
                <a:cs typeface="Montserrat Semi-Bold"/>
                <a:sym typeface="Montserrat Semi-Bold"/>
              </a:rPr>
              <a:t>Since </a:t>
            </a:r>
            <a:r>
              <a:rPr lang="en-US" sz="1100" b="1" dirty="0">
                <a:solidFill>
                  <a:srgbClr val="4D4D4F"/>
                </a:solidFill>
                <a:latin typeface="Montserrat Semi-Bold"/>
                <a:sym typeface="Montserrat Semi-Bold"/>
              </a:rPr>
              <a:t>2019</a:t>
            </a:r>
            <a:r>
              <a:rPr lang="en-US" sz="1100" b="1" dirty="0">
                <a:solidFill>
                  <a:srgbClr val="4D4D4F"/>
                </a:solidFill>
                <a:latin typeface="Montserrat Semi-Bold"/>
                <a:ea typeface="Montserrat Semi-Bold"/>
                <a:cs typeface="Montserrat Semi-Bold"/>
                <a:sym typeface="Montserrat Semi-Bold"/>
              </a:rPr>
              <a:t> : Head of Marketing France,  Argon &amp; Co  </a:t>
            </a:r>
          </a:p>
        </p:txBody>
      </p:sp>
      <p:sp>
        <p:nvSpPr>
          <p:cNvPr id="23" name="TextBox 23"/>
          <p:cNvSpPr txBox="1"/>
          <p:nvPr/>
        </p:nvSpPr>
        <p:spPr>
          <a:xfrm>
            <a:off x="2813614" y="4996570"/>
            <a:ext cx="4555318" cy="169470"/>
          </a:xfrm>
          <a:prstGeom prst="rect">
            <a:avLst/>
          </a:prstGeom>
        </p:spPr>
        <p:txBody>
          <a:bodyPr wrap="square" lIns="0" tIns="0" rIns="0" bIns="0" rtlCol="0" anchor="t">
            <a:spAutoFit/>
          </a:bodyPr>
          <a:lstStyle>
            <a:defPPr>
              <a:defRPr lang="en-US"/>
            </a:defPPr>
            <a:lvl1pPr algn="just">
              <a:lnSpc>
                <a:spcPts val="1399"/>
              </a:lnSpc>
              <a:defRPr sz="1100" b="1">
                <a:solidFill>
                  <a:srgbClr val="4D4D4F"/>
                </a:solidFill>
                <a:latin typeface="Montserrat Semi-Bold"/>
              </a:defRPr>
            </a:lvl1pPr>
          </a:lstStyle>
          <a:p>
            <a:r>
              <a:rPr lang="en-US" dirty="0">
                <a:sym typeface="Montserrat Semi-Bold"/>
              </a:rPr>
              <a:t>2015 – 2019 : Product Manager professional Lighting, SYLVANIA </a:t>
            </a:r>
          </a:p>
        </p:txBody>
      </p:sp>
      <p:sp>
        <p:nvSpPr>
          <p:cNvPr id="24" name="TextBox 24"/>
          <p:cNvSpPr txBox="1"/>
          <p:nvPr/>
        </p:nvSpPr>
        <p:spPr>
          <a:xfrm>
            <a:off x="2852727" y="9217388"/>
            <a:ext cx="4451391" cy="349006"/>
          </a:xfrm>
          <a:prstGeom prst="rect">
            <a:avLst/>
          </a:prstGeom>
        </p:spPr>
        <p:txBody>
          <a:bodyPr wrap="square" lIns="0" tIns="0" rIns="0" bIns="0" rtlCol="0" anchor="t">
            <a:spAutoFit/>
          </a:bodyPr>
          <a:lstStyle>
            <a:defPPr>
              <a:defRPr lang="en-US"/>
            </a:defPPr>
            <a:lvl1pPr algn="just">
              <a:lnSpc>
                <a:spcPts val="1399"/>
              </a:lnSpc>
              <a:defRPr sz="1100" b="1">
                <a:solidFill>
                  <a:srgbClr val="4D4D4F"/>
                </a:solidFill>
                <a:latin typeface="Montserrat Semi-Bold"/>
                <a:ea typeface="Montserrat Semi-Bold"/>
                <a:cs typeface="Montserrat Semi-Bold"/>
              </a:defRPr>
            </a:lvl1pPr>
          </a:lstStyle>
          <a:p>
            <a:r>
              <a:rPr lang="en-US" dirty="0">
                <a:sym typeface="Montserrat Semi-Bold"/>
              </a:rPr>
              <a:t>2003 - 2004 Product Manager car care Products marque ELF, MOTUL </a:t>
            </a:r>
          </a:p>
        </p:txBody>
      </p:sp>
      <p:sp>
        <p:nvSpPr>
          <p:cNvPr id="26" name="TextBox 26"/>
          <p:cNvSpPr txBox="1"/>
          <p:nvPr/>
        </p:nvSpPr>
        <p:spPr>
          <a:xfrm>
            <a:off x="2852727" y="9731422"/>
            <a:ext cx="4364442" cy="169470"/>
          </a:xfrm>
          <a:prstGeom prst="rect">
            <a:avLst/>
          </a:prstGeom>
        </p:spPr>
        <p:txBody>
          <a:bodyPr wrap="square" lIns="0" tIns="0" rIns="0" bIns="0" rtlCol="0" anchor="t">
            <a:spAutoFit/>
          </a:bodyPr>
          <a:lstStyle>
            <a:defPPr>
              <a:defRPr lang="en-US"/>
            </a:defPPr>
            <a:lvl1pPr algn="just">
              <a:lnSpc>
                <a:spcPts val="1399"/>
              </a:lnSpc>
              <a:defRPr sz="1100" b="1">
                <a:solidFill>
                  <a:srgbClr val="4D4D4F"/>
                </a:solidFill>
                <a:latin typeface="Montserrat Semi-Bold"/>
                <a:ea typeface="Montserrat Semi-Bold"/>
                <a:cs typeface="Montserrat Semi-Bold"/>
              </a:defRPr>
            </a:lvl1pPr>
          </a:lstStyle>
          <a:p>
            <a:r>
              <a:rPr lang="en-US" dirty="0">
                <a:sym typeface="Montserrat Semi-Bold"/>
              </a:rPr>
              <a:t>2002 - 2003 Assistant </a:t>
            </a:r>
            <a:r>
              <a:rPr lang="en-US" dirty="0" err="1">
                <a:sym typeface="Montserrat Semi-Bold"/>
              </a:rPr>
              <a:t>Produits</a:t>
            </a:r>
            <a:r>
              <a:rPr lang="en-US" dirty="0">
                <a:sym typeface="Montserrat Semi-Bold"/>
              </a:rPr>
              <a:t>, L’ OREAL</a:t>
            </a:r>
          </a:p>
        </p:txBody>
      </p:sp>
      <p:sp>
        <p:nvSpPr>
          <p:cNvPr id="27" name="TextBox 27"/>
          <p:cNvSpPr txBox="1"/>
          <p:nvPr/>
        </p:nvSpPr>
        <p:spPr>
          <a:xfrm>
            <a:off x="2867515" y="2826902"/>
            <a:ext cx="4598928" cy="2257028"/>
          </a:xfrm>
          <a:prstGeom prst="rect">
            <a:avLst/>
          </a:prstGeom>
        </p:spPr>
        <p:txBody>
          <a:bodyPr wrap="square" lIns="0" tIns="0" rIns="0" bIns="0" rtlCol="0" anchor="t">
            <a:spAutoFit/>
          </a:bodyPr>
          <a:lstStyle/>
          <a:p>
            <a:pPr>
              <a:lnSpc>
                <a:spcPts val="1120"/>
              </a:lnSpc>
            </a:pPr>
            <a:r>
              <a:rPr lang="en-US" sz="1000" dirty="0">
                <a:solidFill>
                  <a:srgbClr val="4D4D4F"/>
                </a:solidFill>
                <a:latin typeface="Montserrat"/>
                <a:ea typeface="Montserrat"/>
                <a:cs typeface="Montserrat"/>
                <a:sym typeface="Montserrat"/>
              </a:rPr>
              <a:t>Cabinet de conseil </a:t>
            </a:r>
            <a:r>
              <a:rPr lang="en-US" sz="1000" dirty="0" err="1">
                <a:solidFill>
                  <a:srgbClr val="4D4D4F"/>
                </a:solidFill>
                <a:latin typeface="Montserrat"/>
                <a:ea typeface="Montserrat"/>
                <a:cs typeface="Montserrat"/>
                <a:sym typeface="Montserrat"/>
              </a:rPr>
              <a:t>spécialisé</a:t>
            </a:r>
            <a:r>
              <a:rPr lang="en-US" sz="1000" dirty="0">
                <a:solidFill>
                  <a:srgbClr val="4D4D4F"/>
                </a:solidFill>
                <a:latin typeface="Montserrat"/>
                <a:ea typeface="Montserrat"/>
                <a:cs typeface="Montserrat"/>
                <a:sym typeface="Montserrat"/>
              </a:rPr>
              <a:t> </a:t>
            </a:r>
            <a:r>
              <a:rPr lang="en-US" sz="1000" dirty="0" err="1">
                <a:solidFill>
                  <a:srgbClr val="4D4D4F"/>
                </a:solidFill>
                <a:latin typeface="Montserrat"/>
                <a:ea typeface="Montserrat"/>
                <a:cs typeface="Montserrat"/>
                <a:sym typeface="Montserrat"/>
              </a:rPr>
              <a:t>en</a:t>
            </a:r>
            <a:r>
              <a:rPr lang="en-US" sz="1000" dirty="0">
                <a:solidFill>
                  <a:srgbClr val="4D4D4F"/>
                </a:solidFill>
                <a:latin typeface="Montserrat"/>
                <a:ea typeface="Montserrat"/>
                <a:cs typeface="Montserrat"/>
                <a:sym typeface="Montserrat"/>
              </a:rPr>
              <a:t> </a:t>
            </a:r>
            <a:r>
              <a:rPr lang="en-US" sz="1000" b="1" dirty="0" err="1">
                <a:solidFill>
                  <a:srgbClr val="4D4D4F"/>
                </a:solidFill>
                <a:latin typeface="Montserrat"/>
                <a:ea typeface="Montserrat"/>
                <a:cs typeface="Montserrat"/>
                <a:sym typeface="Montserrat"/>
              </a:rPr>
              <a:t>stratégie</a:t>
            </a:r>
            <a:r>
              <a:rPr lang="en-US" sz="1000" b="1" dirty="0">
                <a:solidFill>
                  <a:srgbClr val="4D4D4F"/>
                </a:solidFill>
                <a:latin typeface="Montserrat"/>
                <a:ea typeface="Montserrat"/>
                <a:cs typeface="Montserrat"/>
                <a:sym typeface="Montserrat"/>
              </a:rPr>
              <a:t> des </a:t>
            </a:r>
            <a:r>
              <a:rPr lang="en-US" sz="1000" b="1" dirty="0" err="1">
                <a:solidFill>
                  <a:srgbClr val="4D4D4F"/>
                </a:solidFill>
                <a:latin typeface="Montserrat"/>
                <a:ea typeface="Montserrat"/>
                <a:cs typeface="Montserrat"/>
                <a:sym typeface="Montserrat"/>
              </a:rPr>
              <a:t>opérations</a:t>
            </a:r>
            <a:r>
              <a:rPr lang="en-US" sz="1000" b="1" dirty="0">
                <a:solidFill>
                  <a:srgbClr val="4D4D4F"/>
                </a:solidFill>
                <a:latin typeface="Montserrat"/>
                <a:ea typeface="Montserrat"/>
                <a:cs typeface="Montserrat"/>
                <a:sym typeface="Montserrat"/>
              </a:rPr>
              <a:t> </a:t>
            </a:r>
            <a:r>
              <a:rPr lang="en-US" sz="1000" dirty="0">
                <a:solidFill>
                  <a:srgbClr val="4D4D4F"/>
                </a:solidFill>
                <a:latin typeface="Montserrat"/>
                <a:ea typeface="Montserrat"/>
                <a:cs typeface="Montserrat"/>
                <a:sym typeface="Montserrat"/>
              </a:rPr>
              <a:t>(58M€, 350 </a:t>
            </a:r>
            <a:r>
              <a:rPr lang="en-US" sz="1000" dirty="0" err="1">
                <a:solidFill>
                  <a:srgbClr val="4D4D4F"/>
                </a:solidFill>
                <a:latin typeface="Montserrat"/>
                <a:ea typeface="Montserrat"/>
                <a:cs typeface="Montserrat"/>
                <a:sym typeface="Montserrat"/>
              </a:rPr>
              <a:t>personnes</a:t>
            </a:r>
            <a:r>
              <a:rPr lang="en-US" sz="1000" dirty="0">
                <a:solidFill>
                  <a:srgbClr val="4D4D4F"/>
                </a:solidFill>
                <a:latin typeface="Montserrat"/>
                <a:ea typeface="Montserrat"/>
                <a:cs typeface="Montserrat"/>
                <a:sym typeface="Montserrat"/>
              </a:rPr>
              <a:t>).</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Management d'une équipe marketing (4 pers.)</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Stratégie marketing globale : définition et mise en œuvre d'une stratégie 360° pour accroître la notoriété et soutenir la croissance</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Optimisation des performances : suivi des KPI et ajustements stratégiques</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Stratégie digitale &amp; contenu : SEO, LinkedIn Sales Navigator, automatisation des campagnes emailing (Zoho CRM), définir et déployer le plan de communication avec des format innovants ( podcast, </a:t>
            </a:r>
            <a:r>
              <a:rPr lang="fr-FR" sz="1000" dirty="0" err="1">
                <a:solidFill>
                  <a:srgbClr val="4D4D4F"/>
                </a:solidFill>
                <a:latin typeface="Montserrat"/>
              </a:rPr>
              <a:t>carousel</a:t>
            </a:r>
            <a:r>
              <a:rPr lang="fr-FR" sz="1000" dirty="0">
                <a:solidFill>
                  <a:srgbClr val="4D4D4F"/>
                </a:solidFill>
                <a:latin typeface="Montserrat"/>
              </a:rPr>
              <a:t>,..)</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Résultats : +60% d'abonnés, +80% taux d'ouverture emailings, +30% taux de transformation en leads</a:t>
            </a:r>
          </a:p>
          <a:p>
            <a:pPr>
              <a:lnSpc>
                <a:spcPts val="1120"/>
              </a:lnSpc>
            </a:pPr>
            <a:r>
              <a:rPr lang="fr-FR" sz="1000" dirty="0">
                <a:solidFill>
                  <a:srgbClr val="4D4D4F"/>
                </a:solidFill>
                <a:latin typeface="Montserrat"/>
              </a:rPr>
              <a:t>. </a:t>
            </a:r>
          </a:p>
          <a:p>
            <a:pPr algn="just">
              <a:lnSpc>
                <a:spcPts val="1120"/>
              </a:lnSpc>
            </a:pPr>
            <a:endParaRPr lang="en-US" sz="1000" dirty="0">
              <a:solidFill>
                <a:srgbClr val="4D4D4F"/>
              </a:solidFill>
              <a:latin typeface="Montserrat"/>
              <a:ea typeface="Montserrat"/>
              <a:cs typeface="Montserrat"/>
              <a:sym typeface="Montserrat"/>
            </a:endParaRPr>
          </a:p>
        </p:txBody>
      </p:sp>
      <p:sp>
        <p:nvSpPr>
          <p:cNvPr id="29" name="TextBox 29"/>
          <p:cNvSpPr txBox="1"/>
          <p:nvPr/>
        </p:nvSpPr>
        <p:spPr>
          <a:xfrm>
            <a:off x="2858614" y="5259131"/>
            <a:ext cx="4562513" cy="1064394"/>
          </a:xfrm>
          <a:prstGeom prst="rect">
            <a:avLst/>
          </a:prstGeom>
        </p:spPr>
        <p:txBody>
          <a:bodyPr wrap="square" lIns="0" tIns="0" rIns="0" bIns="0" rtlCol="0" anchor="t">
            <a:spAutoFit/>
          </a:bodyPr>
          <a:lstStyle/>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Gestion du portefeuille luminaires professionnels (Musées, industries)</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Lauréate du Sylvania Management </a:t>
            </a:r>
            <a:r>
              <a:rPr lang="fr-FR" sz="1000" dirty="0" err="1">
                <a:solidFill>
                  <a:srgbClr val="4D4D4F"/>
                </a:solidFill>
                <a:latin typeface="Montserrat"/>
              </a:rPr>
              <a:t>Award</a:t>
            </a:r>
            <a:r>
              <a:rPr lang="fr-FR" sz="1000" dirty="0">
                <a:solidFill>
                  <a:srgbClr val="4D4D4F"/>
                </a:solidFill>
                <a:latin typeface="Montserrat"/>
              </a:rPr>
              <a:t> 2018</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+10% de croissance CA en 3 ans</a:t>
            </a:r>
          </a:p>
          <a:p>
            <a:pPr marL="342900" lvl="0" indent="-342900">
              <a:buSzPts val="1000"/>
              <a:buFont typeface="Symbol" panose="05050102010706020507" pitchFamily="18" charset="2"/>
              <a:buChar char=""/>
              <a:tabLst>
                <a:tab pos="457200" algn="l"/>
              </a:tabLst>
            </a:pPr>
            <a:r>
              <a:rPr lang="fr-FR" sz="1000" dirty="0">
                <a:solidFill>
                  <a:srgbClr val="4D4D4F"/>
                </a:solidFill>
                <a:latin typeface="Montserrat"/>
              </a:rPr>
              <a:t>📝 Membre actif du Syndicat de l'éclairage (lobbying, influence des normes industrielles)</a:t>
            </a:r>
          </a:p>
          <a:p>
            <a:pPr lvl="0">
              <a:lnSpc>
                <a:spcPts val="1120"/>
              </a:lnSpc>
              <a:spcAft>
                <a:spcPts val="300"/>
              </a:spcAft>
              <a:buSzPts val="1000"/>
              <a:tabLst>
                <a:tab pos="457200" algn="l"/>
              </a:tabLst>
            </a:pPr>
            <a:endParaRPr lang="fr-FR" sz="1000" dirty="0">
              <a:solidFill>
                <a:srgbClr val="4D4D4F"/>
              </a:solidFill>
              <a:latin typeface="Montserrat"/>
            </a:endParaRPr>
          </a:p>
        </p:txBody>
      </p:sp>
      <p:sp>
        <p:nvSpPr>
          <p:cNvPr id="59" name="AutoShape 59"/>
          <p:cNvSpPr/>
          <p:nvPr/>
        </p:nvSpPr>
        <p:spPr>
          <a:xfrm>
            <a:off x="461273" y="4622895"/>
            <a:ext cx="2161274" cy="0"/>
          </a:xfrm>
          <a:prstGeom prst="line">
            <a:avLst/>
          </a:prstGeom>
          <a:ln w="9525" cap="flat">
            <a:solidFill>
              <a:srgbClr val="FFFFFF"/>
            </a:solidFill>
            <a:prstDash val="solid"/>
            <a:headEnd type="none" w="sm" len="sm"/>
            <a:tailEnd type="none" w="sm" len="sm"/>
          </a:ln>
        </p:spPr>
        <p:txBody>
          <a:bodyPr/>
          <a:lstStyle/>
          <a:p>
            <a:endParaRPr lang="en-GB"/>
          </a:p>
        </p:txBody>
      </p:sp>
      <p:sp>
        <p:nvSpPr>
          <p:cNvPr id="60" name="TextBox 60"/>
          <p:cNvSpPr txBox="1"/>
          <p:nvPr/>
        </p:nvSpPr>
        <p:spPr>
          <a:xfrm>
            <a:off x="461273" y="4282415"/>
            <a:ext cx="1806436" cy="280667"/>
          </a:xfrm>
          <a:prstGeom prst="rect">
            <a:avLst/>
          </a:prstGeom>
        </p:spPr>
        <p:txBody>
          <a:bodyPr lIns="0" tIns="0" rIns="0" bIns="0" rtlCol="0" anchor="t">
            <a:spAutoFit/>
          </a:bodyPr>
          <a:lstStyle/>
          <a:p>
            <a:pPr algn="l">
              <a:lnSpc>
                <a:spcPts val="2380"/>
              </a:lnSpc>
            </a:pPr>
            <a:r>
              <a:rPr lang="en-US" sz="1700" b="1" dirty="0">
                <a:solidFill>
                  <a:srgbClr val="FFFFFF"/>
                </a:solidFill>
                <a:latin typeface="Garet Bold"/>
                <a:ea typeface="Garet Bold"/>
                <a:cs typeface="Garet Bold"/>
                <a:sym typeface="Garet Bold"/>
              </a:rPr>
              <a:t>Expertise</a:t>
            </a:r>
          </a:p>
        </p:txBody>
      </p:sp>
      <p:sp>
        <p:nvSpPr>
          <p:cNvPr id="61" name="TextBox 61"/>
          <p:cNvSpPr txBox="1"/>
          <p:nvPr/>
        </p:nvSpPr>
        <p:spPr>
          <a:xfrm>
            <a:off x="461272" y="4751483"/>
            <a:ext cx="2096097" cy="2195666"/>
          </a:xfrm>
          <a:prstGeom prst="rect">
            <a:avLst/>
          </a:prstGeom>
        </p:spPr>
        <p:txBody>
          <a:bodyPr wrap="square" lIns="0" tIns="0" rIns="0" bIns="0" rtlCol="0" anchor="t">
            <a:spAutoFit/>
          </a:bodyPr>
          <a:lstStyle/>
          <a:p>
            <a:pPr algn="l">
              <a:lnSpc>
                <a:spcPts val="2499"/>
              </a:lnSpc>
            </a:pPr>
            <a:r>
              <a:rPr lang="en-US" sz="999" spc="12" dirty="0">
                <a:solidFill>
                  <a:srgbClr val="FFFFFF"/>
                </a:solidFill>
                <a:latin typeface="Montserrat"/>
                <a:ea typeface="Montserrat"/>
                <a:cs typeface="Montserrat"/>
                <a:sym typeface="Montserrat"/>
              </a:rPr>
              <a:t>Management </a:t>
            </a:r>
          </a:p>
          <a:p>
            <a:pPr algn="l">
              <a:lnSpc>
                <a:spcPts val="2499"/>
              </a:lnSpc>
            </a:pPr>
            <a:r>
              <a:rPr lang="en-US" sz="999" spc="12" dirty="0">
                <a:solidFill>
                  <a:srgbClr val="FFFFFF"/>
                </a:solidFill>
                <a:latin typeface="Montserrat"/>
                <a:ea typeface="Montserrat"/>
                <a:cs typeface="Montserrat"/>
                <a:sym typeface="Montserrat"/>
              </a:rPr>
              <a:t>CRM </a:t>
            </a:r>
          </a:p>
          <a:p>
            <a:pPr algn="l">
              <a:lnSpc>
                <a:spcPts val="2499"/>
              </a:lnSpc>
            </a:pPr>
            <a:r>
              <a:rPr lang="en-US" sz="999" spc="12" dirty="0">
                <a:solidFill>
                  <a:srgbClr val="FFFFFF"/>
                </a:solidFill>
                <a:latin typeface="Montserrat"/>
                <a:ea typeface="Montserrat"/>
                <a:cs typeface="Montserrat"/>
                <a:sym typeface="Montserrat"/>
              </a:rPr>
              <a:t>Go –to - market</a:t>
            </a:r>
          </a:p>
          <a:p>
            <a:pPr algn="l">
              <a:lnSpc>
                <a:spcPts val="2499"/>
              </a:lnSpc>
            </a:pPr>
            <a:r>
              <a:rPr lang="en-US" sz="999" spc="12" dirty="0">
                <a:solidFill>
                  <a:srgbClr val="FFFFFF"/>
                </a:solidFill>
                <a:latin typeface="Montserrat"/>
                <a:ea typeface="Montserrat"/>
                <a:cs typeface="Montserrat"/>
                <a:sym typeface="Montserrat"/>
              </a:rPr>
              <a:t>Branding</a:t>
            </a:r>
          </a:p>
          <a:p>
            <a:pPr algn="l">
              <a:lnSpc>
                <a:spcPts val="2499"/>
              </a:lnSpc>
            </a:pPr>
            <a:r>
              <a:rPr lang="en-US" sz="999" spc="12" dirty="0">
                <a:solidFill>
                  <a:srgbClr val="FFFFFF"/>
                </a:solidFill>
                <a:latin typeface="Montserrat"/>
                <a:ea typeface="Montserrat"/>
                <a:cs typeface="Montserrat"/>
                <a:sym typeface="Montserrat"/>
              </a:rPr>
              <a:t>SEO, SEA &amp; analytics </a:t>
            </a:r>
          </a:p>
          <a:p>
            <a:pPr algn="l">
              <a:lnSpc>
                <a:spcPts val="2499"/>
              </a:lnSpc>
            </a:pPr>
            <a:r>
              <a:rPr lang="en-US" sz="999" spc="12" dirty="0">
                <a:solidFill>
                  <a:srgbClr val="FFFFFF"/>
                </a:solidFill>
                <a:latin typeface="Montserrat"/>
                <a:ea typeface="Montserrat"/>
                <a:cs typeface="Montserrat"/>
                <a:sym typeface="Montserrat"/>
              </a:rPr>
              <a:t>Relations Presse , Lobbying</a:t>
            </a:r>
          </a:p>
          <a:p>
            <a:pPr algn="l">
              <a:lnSpc>
                <a:spcPts val="2499"/>
              </a:lnSpc>
            </a:pPr>
            <a:r>
              <a:rPr lang="en-US" sz="999" spc="12" dirty="0">
                <a:solidFill>
                  <a:srgbClr val="FFFFFF"/>
                </a:solidFill>
                <a:latin typeface="Montserrat"/>
                <a:ea typeface="Montserrat"/>
                <a:cs typeface="Montserrat"/>
                <a:sym typeface="Montserrat"/>
              </a:rPr>
              <a:t>Bilingue </a:t>
            </a:r>
            <a:r>
              <a:rPr lang="en-US" sz="999" spc="12" dirty="0" err="1">
                <a:solidFill>
                  <a:srgbClr val="FFFFFF"/>
                </a:solidFill>
                <a:latin typeface="Montserrat"/>
                <a:ea typeface="Montserrat"/>
                <a:cs typeface="Montserrat"/>
                <a:sym typeface="Montserrat"/>
              </a:rPr>
              <a:t>anglais</a:t>
            </a:r>
            <a:endParaRPr lang="en-US" sz="999" spc="12" dirty="0">
              <a:solidFill>
                <a:srgbClr val="FFFFFF"/>
              </a:solidFill>
              <a:latin typeface="Montserrat"/>
              <a:ea typeface="Montserrat"/>
              <a:cs typeface="Montserrat"/>
              <a:sym typeface="Montserrat"/>
            </a:endParaRPr>
          </a:p>
        </p:txBody>
      </p:sp>
      <p:sp>
        <p:nvSpPr>
          <p:cNvPr id="62" name="TextBox 62"/>
          <p:cNvSpPr txBox="1"/>
          <p:nvPr/>
        </p:nvSpPr>
        <p:spPr>
          <a:xfrm>
            <a:off x="420280" y="9323329"/>
            <a:ext cx="1918159" cy="134197"/>
          </a:xfrm>
          <a:prstGeom prst="rect">
            <a:avLst/>
          </a:prstGeom>
        </p:spPr>
        <p:txBody>
          <a:bodyPr lIns="0" tIns="0" rIns="0" bIns="0" rtlCol="0" anchor="t">
            <a:spAutoFit/>
          </a:bodyPr>
          <a:lstStyle/>
          <a:p>
            <a:pPr marL="0" lvl="0" indent="0" algn="l">
              <a:lnSpc>
                <a:spcPts val="1120"/>
              </a:lnSpc>
              <a:spcBef>
                <a:spcPct val="0"/>
              </a:spcBef>
            </a:pPr>
            <a:r>
              <a:rPr lang="en-US" sz="800" u="none" spc="24" dirty="0">
                <a:solidFill>
                  <a:srgbClr val="FFFFFF"/>
                </a:solidFill>
                <a:latin typeface="Open Sans"/>
                <a:ea typeface="Open Sans"/>
                <a:cs typeface="Open Sans"/>
                <a:sym typeface="Open Sans"/>
              </a:rPr>
              <a:t>2020 |ESG Education Business School</a:t>
            </a:r>
          </a:p>
        </p:txBody>
      </p:sp>
      <p:sp>
        <p:nvSpPr>
          <p:cNvPr id="63" name="TextBox 63"/>
          <p:cNvSpPr txBox="1"/>
          <p:nvPr/>
        </p:nvSpPr>
        <p:spPr>
          <a:xfrm>
            <a:off x="420280" y="9731422"/>
            <a:ext cx="1903373" cy="134197"/>
          </a:xfrm>
          <a:prstGeom prst="rect">
            <a:avLst/>
          </a:prstGeom>
        </p:spPr>
        <p:txBody>
          <a:bodyPr lIns="0" tIns="0" rIns="0" bIns="0" rtlCol="0" anchor="t">
            <a:spAutoFit/>
          </a:bodyPr>
          <a:lstStyle/>
          <a:p>
            <a:pPr marL="0" lvl="0" indent="0" algn="l">
              <a:lnSpc>
                <a:spcPts val="1120"/>
              </a:lnSpc>
              <a:spcBef>
                <a:spcPct val="0"/>
              </a:spcBef>
            </a:pPr>
            <a:r>
              <a:rPr lang="en-US" sz="800" u="none" spc="24" dirty="0">
                <a:solidFill>
                  <a:srgbClr val="FFFFFF"/>
                </a:solidFill>
                <a:latin typeface="Open Sans"/>
                <a:ea typeface="Open Sans"/>
                <a:cs typeface="Open Sans"/>
                <a:sym typeface="Open Sans"/>
              </a:rPr>
              <a:t>2002|ESSEC</a:t>
            </a:r>
          </a:p>
        </p:txBody>
      </p:sp>
      <p:sp>
        <p:nvSpPr>
          <p:cNvPr id="64" name="TextBox 64"/>
          <p:cNvSpPr txBox="1"/>
          <p:nvPr/>
        </p:nvSpPr>
        <p:spPr>
          <a:xfrm>
            <a:off x="420280" y="9444825"/>
            <a:ext cx="1821817" cy="134197"/>
          </a:xfrm>
          <a:prstGeom prst="rect">
            <a:avLst/>
          </a:prstGeom>
        </p:spPr>
        <p:txBody>
          <a:bodyPr lIns="0" tIns="0" rIns="0" bIns="0" rtlCol="0" anchor="t">
            <a:spAutoFit/>
          </a:bodyPr>
          <a:lstStyle/>
          <a:p>
            <a:pPr marL="0" lvl="0" indent="0" algn="l">
              <a:lnSpc>
                <a:spcPts val="1120"/>
              </a:lnSpc>
              <a:spcBef>
                <a:spcPct val="0"/>
              </a:spcBef>
            </a:pPr>
            <a:r>
              <a:rPr lang="en-US" sz="800" b="1" spc="24" dirty="0">
                <a:solidFill>
                  <a:srgbClr val="FFFFFF"/>
                </a:solidFill>
                <a:latin typeface="Open Sans Bold"/>
                <a:ea typeface="Open Sans Bold"/>
                <a:cs typeface="Open Sans Bold"/>
                <a:sym typeface="Open Sans Bold"/>
              </a:rPr>
              <a:t>MBA Digital Strategy &amp; E-Business</a:t>
            </a:r>
          </a:p>
        </p:txBody>
      </p:sp>
      <p:sp>
        <p:nvSpPr>
          <p:cNvPr id="65" name="TextBox 65"/>
          <p:cNvSpPr txBox="1"/>
          <p:nvPr/>
        </p:nvSpPr>
        <p:spPr>
          <a:xfrm>
            <a:off x="420280" y="9856094"/>
            <a:ext cx="1903373" cy="134197"/>
          </a:xfrm>
          <a:prstGeom prst="rect">
            <a:avLst/>
          </a:prstGeom>
        </p:spPr>
        <p:txBody>
          <a:bodyPr lIns="0" tIns="0" rIns="0" bIns="0" rtlCol="0" anchor="t">
            <a:spAutoFit/>
          </a:bodyPr>
          <a:lstStyle/>
          <a:p>
            <a:pPr marL="0" lvl="0" indent="0" algn="l">
              <a:lnSpc>
                <a:spcPts val="1120"/>
              </a:lnSpc>
              <a:spcBef>
                <a:spcPct val="0"/>
              </a:spcBef>
            </a:pPr>
            <a:r>
              <a:rPr lang="en-US" sz="800" b="1" spc="24" dirty="0">
                <a:solidFill>
                  <a:srgbClr val="FFFFFF"/>
                </a:solidFill>
                <a:latin typeface="Open Sans Bold"/>
                <a:ea typeface="Open Sans Bold"/>
                <a:cs typeface="Open Sans Bold"/>
                <a:sym typeface="Open Sans Bold"/>
              </a:rPr>
              <a:t>Master Marketing Management</a:t>
            </a:r>
          </a:p>
        </p:txBody>
      </p:sp>
      <p:sp>
        <p:nvSpPr>
          <p:cNvPr id="66" name="AutoShape 66"/>
          <p:cNvSpPr/>
          <p:nvPr/>
        </p:nvSpPr>
        <p:spPr>
          <a:xfrm>
            <a:off x="461273" y="7353001"/>
            <a:ext cx="2161274" cy="0"/>
          </a:xfrm>
          <a:prstGeom prst="line">
            <a:avLst/>
          </a:prstGeom>
          <a:ln w="9525" cap="flat">
            <a:solidFill>
              <a:srgbClr val="FFFFFF"/>
            </a:solidFill>
            <a:prstDash val="solid"/>
            <a:headEnd type="none" w="sm" len="sm"/>
            <a:tailEnd type="none" w="sm" len="sm"/>
          </a:ln>
        </p:spPr>
        <p:txBody>
          <a:bodyPr/>
          <a:lstStyle/>
          <a:p>
            <a:endParaRPr lang="en-GB"/>
          </a:p>
        </p:txBody>
      </p:sp>
      <p:sp>
        <p:nvSpPr>
          <p:cNvPr id="67" name="TextBox 67"/>
          <p:cNvSpPr txBox="1"/>
          <p:nvPr/>
        </p:nvSpPr>
        <p:spPr>
          <a:xfrm>
            <a:off x="461273" y="7012521"/>
            <a:ext cx="1806436" cy="296235"/>
          </a:xfrm>
          <a:prstGeom prst="rect">
            <a:avLst/>
          </a:prstGeom>
        </p:spPr>
        <p:txBody>
          <a:bodyPr lIns="0" tIns="0" rIns="0" bIns="0" rtlCol="0" anchor="t">
            <a:spAutoFit/>
          </a:bodyPr>
          <a:lstStyle/>
          <a:p>
            <a:pPr algn="l">
              <a:lnSpc>
                <a:spcPts val="2380"/>
              </a:lnSpc>
            </a:pPr>
            <a:r>
              <a:rPr lang="en-US" sz="1700" b="1" dirty="0" err="1">
                <a:solidFill>
                  <a:srgbClr val="FFFFFF"/>
                </a:solidFill>
                <a:latin typeface="Garet Bold"/>
                <a:ea typeface="Garet Bold"/>
                <a:cs typeface="Garet Bold"/>
                <a:sym typeface="Garet Bold"/>
              </a:rPr>
              <a:t>Outils</a:t>
            </a:r>
            <a:endParaRPr lang="en-US" sz="1700" b="1" dirty="0">
              <a:solidFill>
                <a:srgbClr val="FFFFFF"/>
              </a:solidFill>
              <a:latin typeface="Garet Bold"/>
              <a:ea typeface="Garet Bold"/>
              <a:cs typeface="Garet Bold"/>
              <a:sym typeface="Garet Bold"/>
            </a:endParaRPr>
          </a:p>
        </p:txBody>
      </p:sp>
      <p:sp>
        <p:nvSpPr>
          <p:cNvPr id="69" name="TextBox 69"/>
          <p:cNvSpPr txBox="1"/>
          <p:nvPr/>
        </p:nvSpPr>
        <p:spPr>
          <a:xfrm>
            <a:off x="4020174" y="698844"/>
            <a:ext cx="2464964" cy="219075"/>
          </a:xfrm>
          <a:prstGeom prst="rect">
            <a:avLst/>
          </a:prstGeom>
        </p:spPr>
        <p:txBody>
          <a:bodyPr lIns="0" tIns="0" rIns="0" bIns="0" rtlCol="0" anchor="t">
            <a:spAutoFit/>
          </a:bodyPr>
          <a:lstStyle/>
          <a:p>
            <a:pPr marL="0" lvl="0" indent="0" algn="l">
              <a:lnSpc>
                <a:spcPts val="1650"/>
              </a:lnSpc>
              <a:spcBef>
                <a:spcPct val="0"/>
              </a:spcBef>
            </a:pPr>
            <a:r>
              <a:rPr lang="en-US" sz="1500" spc="75" dirty="0" err="1">
                <a:solidFill>
                  <a:srgbClr val="323B4C"/>
                </a:solidFill>
                <a:latin typeface="Montserrat"/>
                <a:ea typeface="Montserrat"/>
                <a:cs typeface="Montserrat"/>
                <a:sym typeface="Montserrat"/>
              </a:rPr>
              <a:t>Responsable</a:t>
            </a:r>
            <a:r>
              <a:rPr lang="en-US" sz="1500" spc="75" dirty="0">
                <a:solidFill>
                  <a:srgbClr val="323B4C"/>
                </a:solidFill>
                <a:latin typeface="Montserrat"/>
                <a:ea typeface="Montserrat"/>
                <a:cs typeface="Montserrat"/>
                <a:sym typeface="Montserrat"/>
              </a:rPr>
              <a:t> Marketing </a:t>
            </a:r>
          </a:p>
        </p:txBody>
      </p:sp>
      <p:sp>
        <p:nvSpPr>
          <p:cNvPr id="70" name="TextBox 70"/>
          <p:cNvSpPr txBox="1"/>
          <p:nvPr/>
        </p:nvSpPr>
        <p:spPr>
          <a:xfrm>
            <a:off x="3343370" y="133354"/>
            <a:ext cx="3616551" cy="434734"/>
          </a:xfrm>
          <a:prstGeom prst="rect">
            <a:avLst/>
          </a:prstGeom>
        </p:spPr>
        <p:txBody>
          <a:bodyPr lIns="0" tIns="0" rIns="0" bIns="0" rtlCol="0" anchor="t">
            <a:spAutoFit/>
          </a:bodyPr>
          <a:lstStyle/>
          <a:p>
            <a:pPr marL="0" lvl="0" indent="0" algn="l">
              <a:lnSpc>
                <a:spcPts val="3840"/>
              </a:lnSpc>
            </a:pPr>
            <a:r>
              <a:rPr lang="en-US" dirty="0">
                <a:solidFill>
                  <a:srgbClr val="323B4C"/>
                </a:solidFill>
                <a:latin typeface="League Spartan"/>
                <a:ea typeface="League Spartan"/>
                <a:cs typeface="League Spartan"/>
                <a:sym typeface="League Spartan"/>
              </a:rPr>
              <a:t>Johanna Balabane - Dugas </a:t>
            </a:r>
          </a:p>
        </p:txBody>
      </p:sp>
      <p:sp>
        <p:nvSpPr>
          <p:cNvPr id="73" name="TextBox 63">
            <a:extLst>
              <a:ext uri="{FF2B5EF4-FFF2-40B4-BE49-F238E27FC236}">
                <a16:creationId xmlns:a16="http://schemas.microsoft.com/office/drawing/2014/main" id="{A2E5146A-50AA-1711-22B8-67EC2041BAF2}"/>
              </a:ext>
            </a:extLst>
          </p:cNvPr>
          <p:cNvSpPr txBox="1"/>
          <p:nvPr/>
        </p:nvSpPr>
        <p:spPr>
          <a:xfrm>
            <a:off x="426630" y="10065043"/>
            <a:ext cx="1903373" cy="134197"/>
          </a:xfrm>
          <a:prstGeom prst="rect">
            <a:avLst/>
          </a:prstGeom>
        </p:spPr>
        <p:txBody>
          <a:bodyPr lIns="0" tIns="0" rIns="0" bIns="0" rtlCol="0" anchor="t">
            <a:spAutoFit/>
          </a:bodyPr>
          <a:lstStyle/>
          <a:p>
            <a:pPr marL="0" lvl="0" indent="0" algn="l">
              <a:lnSpc>
                <a:spcPts val="1120"/>
              </a:lnSpc>
              <a:spcBef>
                <a:spcPct val="0"/>
              </a:spcBef>
            </a:pPr>
            <a:r>
              <a:rPr lang="en-US" sz="800" u="none" spc="24" dirty="0">
                <a:solidFill>
                  <a:srgbClr val="FFFFFF"/>
                </a:solidFill>
                <a:latin typeface="Open Sans"/>
                <a:ea typeface="Open Sans"/>
                <a:cs typeface="Open Sans"/>
                <a:sym typeface="Open Sans"/>
              </a:rPr>
              <a:t>2001|</a:t>
            </a:r>
            <a:r>
              <a:rPr lang="en-US" sz="800" spc="24" dirty="0">
                <a:solidFill>
                  <a:srgbClr val="FFFFFF"/>
                </a:solidFill>
                <a:latin typeface="Open Sans"/>
                <a:ea typeface="Open Sans"/>
                <a:cs typeface="Open Sans"/>
                <a:sym typeface="Open Sans"/>
              </a:rPr>
              <a:t>ECPM</a:t>
            </a:r>
            <a:endParaRPr lang="en-US" sz="800" u="none" spc="24" dirty="0">
              <a:solidFill>
                <a:srgbClr val="FFFFFF"/>
              </a:solidFill>
              <a:latin typeface="Open Sans"/>
              <a:ea typeface="Open Sans"/>
              <a:cs typeface="Open Sans"/>
              <a:sym typeface="Open Sans"/>
            </a:endParaRPr>
          </a:p>
        </p:txBody>
      </p:sp>
      <p:sp>
        <p:nvSpPr>
          <p:cNvPr id="74" name="TextBox 65">
            <a:extLst>
              <a:ext uri="{FF2B5EF4-FFF2-40B4-BE49-F238E27FC236}">
                <a16:creationId xmlns:a16="http://schemas.microsoft.com/office/drawing/2014/main" id="{F305990A-C9E2-BE23-E626-A7705446AF53}"/>
              </a:ext>
            </a:extLst>
          </p:cNvPr>
          <p:cNvSpPr txBox="1"/>
          <p:nvPr/>
        </p:nvSpPr>
        <p:spPr>
          <a:xfrm>
            <a:off x="426630" y="10189715"/>
            <a:ext cx="1903373" cy="134197"/>
          </a:xfrm>
          <a:prstGeom prst="rect">
            <a:avLst/>
          </a:prstGeom>
        </p:spPr>
        <p:txBody>
          <a:bodyPr lIns="0" tIns="0" rIns="0" bIns="0" rtlCol="0" anchor="t">
            <a:spAutoFit/>
          </a:bodyPr>
          <a:lstStyle/>
          <a:p>
            <a:pPr marL="0" lvl="0" indent="0" algn="l">
              <a:lnSpc>
                <a:spcPts val="1120"/>
              </a:lnSpc>
              <a:spcBef>
                <a:spcPct val="0"/>
              </a:spcBef>
            </a:pPr>
            <a:r>
              <a:rPr lang="en-US" sz="800" b="1" spc="24" dirty="0" err="1">
                <a:solidFill>
                  <a:srgbClr val="FFFFFF"/>
                </a:solidFill>
                <a:latin typeface="Open Sans Bold"/>
                <a:ea typeface="Open Sans Bold"/>
                <a:cs typeface="Open Sans Bold"/>
                <a:sym typeface="Open Sans Bold"/>
              </a:rPr>
              <a:t>Ingénieur</a:t>
            </a:r>
            <a:endParaRPr lang="en-US" sz="800" b="1" spc="24" dirty="0">
              <a:solidFill>
                <a:srgbClr val="FFFFFF"/>
              </a:solidFill>
              <a:latin typeface="Open Sans Bold"/>
              <a:ea typeface="Open Sans Bold"/>
              <a:cs typeface="Open Sans Bold"/>
              <a:sym typeface="Open Sans Bold"/>
            </a:endParaRPr>
          </a:p>
        </p:txBody>
      </p:sp>
      <p:sp>
        <p:nvSpPr>
          <p:cNvPr id="75" name="TextBox 22">
            <a:extLst>
              <a:ext uri="{FF2B5EF4-FFF2-40B4-BE49-F238E27FC236}">
                <a16:creationId xmlns:a16="http://schemas.microsoft.com/office/drawing/2014/main" id="{B8CCB2BC-93C4-28F8-D846-FF43D975086B}"/>
              </a:ext>
            </a:extLst>
          </p:cNvPr>
          <p:cNvSpPr txBox="1"/>
          <p:nvPr/>
        </p:nvSpPr>
        <p:spPr>
          <a:xfrm>
            <a:off x="2880530" y="8558374"/>
            <a:ext cx="4744252" cy="169470"/>
          </a:xfrm>
          <a:prstGeom prst="rect">
            <a:avLst/>
          </a:prstGeom>
        </p:spPr>
        <p:txBody>
          <a:bodyPr wrap="square" lIns="0" tIns="0" rIns="0" bIns="0" rtlCol="0" anchor="t">
            <a:spAutoFit/>
          </a:bodyPr>
          <a:lstStyle/>
          <a:p>
            <a:pPr algn="just">
              <a:lnSpc>
                <a:spcPts val="1399"/>
              </a:lnSpc>
            </a:pPr>
            <a:r>
              <a:rPr lang="en-US" sz="1100" b="1" dirty="0">
                <a:solidFill>
                  <a:srgbClr val="4D4D4F"/>
                </a:solidFill>
                <a:latin typeface="Montserrat Semi-Bold"/>
                <a:sym typeface="Montserrat Semi-Bold"/>
              </a:rPr>
              <a:t>2006</a:t>
            </a:r>
            <a:r>
              <a:rPr lang="en-US" sz="999" b="1" dirty="0">
                <a:solidFill>
                  <a:srgbClr val="4D4D4F"/>
                </a:solidFill>
                <a:latin typeface="Montserrat Semi-Bold"/>
                <a:ea typeface="Montserrat Semi-Bold"/>
                <a:cs typeface="Montserrat Semi-Bold"/>
                <a:sym typeface="Montserrat Semi-Bold"/>
              </a:rPr>
              <a:t> - 2008 Trade Marketing Manager Thermal systems, VALEO</a:t>
            </a:r>
          </a:p>
        </p:txBody>
      </p:sp>
      <p:sp>
        <p:nvSpPr>
          <p:cNvPr id="76" name="TextBox 34">
            <a:extLst>
              <a:ext uri="{FF2B5EF4-FFF2-40B4-BE49-F238E27FC236}">
                <a16:creationId xmlns:a16="http://schemas.microsoft.com/office/drawing/2014/main" id="{DEDB647F-717F-5832-0940-A27B1C11C675}"/>
              </a:ext>
            </a:extLst>
          </p:cNvPr>
          <p:cNvSpPr txBox="1"/>
          <p:nvPr/>
        </p:nvSpPr>
        <p:spPr>
          <a:xfrm>
            <a:off x="2793275" y="8573685"/>
            <a:ext cx="1320537" cy="175882"/>
          </a:xfrm>
          <a:prstGeom prst="rect">
            <a:avLst/>
          </a:prstGeom>
        </p:spPr>
        <p:txBody>
          <a:bodyPr lIns="0" tIns="0" rIns="0" bIns="0" rtlCol="0" anchor="t">
            <a:spAutoFit/>
          </a:bodyPr>
          <a:lstStyle/>
          <a:p>
            <a:pPr algn="l">
              <a:lnSpc>
                <a:spcPts val="1529"/>
              </a:lnSpc>
            </a:pPr>
            <a:endParaRPr lang="en-US" sz="999" dirty="0">
              <a:solidFill>
                <a:srgbClr val="4D4D4F"/>
              </a:solidFill>
              <a:latin typeface="Montserrat"/>
              <a:ea typeface="Montserrat"/>
              <a:cs typeface="Montserrat"/>
              <a:sym typeface="Montserrat"/>
            </a:endParaRPr>
          </a:p>
        </p:txBody>
      </p:sp>
      <p:sp>
        <p:nvSpPr>
          <p:cNvPr id="77" name="TextBox 40">
            <a:extLst>
              <a:ext uri="{FF2B5EF4-FFF2-40B4-BE49-F238E27FC236}">
                <a16:creationId xmlns:a16="http://schemas.microsoft.com/office/drawing/2014/main" id="{F244066F-1700-ECC7-C4C0-D9901679B8AB}"/>
              </a:ext>
            </a:extLst>
          </p:cNvPr>
          <p:cNvSpPr txBox="1"/>
          <p:nvPr/>
        </p:nvSpPr>
        <p:spPr>
          <a:xfrm>
            <a:off x="2793275" y="8811471"/>
            <a:ext cx="1468860" cy="175882"/>
          </a:xfrm>
          <a:prstGeom prst="rect">
            <a:avLst/>
          </a:prstGeom>
        </p:spPr>
        <p:txBody>
          <a:bodyPr lIns="0" tIns="0" rIns="0" bIns="0" rtlCol="0" anchor="t">
            <a:spAutoFit/>
          </a:bodyPr>
          <a:lstStyle/>
          <a:p>
            <a:pPr algn="l">
              <a:lnSpc>
                <a:spcPts val="1529"/>
              </a:lnSpc>
            </a:pPr>
            <a:endParaRPr lang="en-US" sz="999" dirty="0">
              <a:solidFill>
                <a:srgbClr val="4D4D4F"/>
              </a:solidFill>
              <a:latin typeface="Montserrat"/>
              <a:ea typeface="Montserrat"/>
              <a:cs typeface="Montserrat"/>
              <a:sym typeface="Montserrat"/>
            </a:endParaRPr>
          </a:p>
        </p:txBody>
      </p:sp>
      <p:pic>
        <p:nvPicPr>
          <p:cNvPr id="31" name="Image 30" descr="Une image contenant texte, capture d’écran, Police, logo&#10;&#10;Description générée automatiquement">
            <a:extLst>
              <a:ext uri="{FF2B5EF4-FFF2-40B4-BE49-F238E27FC236}">
                <a16:creationId xmlns:a16="http://schemas.microsoft.com/office/drawing/2014/main" id="{CD52B406-533E-7316-0230-1032C1AE5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7" y="7524537"/>
            <a:ext cx="1565378" cy="1159722"/>
          </a:xfrm>
          <a:prstGeom prst="rect">
            <a:avLst/>
          </a:prstGeom>
        </p:spPr>
      </p:pic>
      <p:sp>
        <p:nvSpPr>
          <p:cNvPr id="43" name="ZoneTexte 42">
            <a:extLst>
              <a:ext uri="{FF2B5EF4-FFF2-40B4-BE49-F238E27FC236}">
                <a16:creationId xmlns:a16="http://schemas.microsoft.com/office/drawing/2014/main" id="{57B3C87D-1578-A7B2-D007-A6DBB907D2EE}"/>
              </a:ext>
            </a:extLst>
          </p:cNvPr>
          <p:cNvSpPr txBox="1"/>
          <p:nvPr/>
        </p:nvSpPr>
        <p:spPr>
          <a:xfrm>
            <a:off x="2831756" y="1085163"/>
            <a:ext cx="4665649" cy="1015663"/>
          </a:xfrm>
          <a:prstGeom prst="rect">
            <a:avLst/>
          </a:prstGeom>
          <a:noFill/>
        </p:spPr>
        <p:txBody>
          <a:bodyPr wrap="square">
            <a:spAutoFit/>
          </a:bodyPr>
          <a:lstStyle/>
          <a:p>
            <a:r>
              <a:rPr lang="fr-FR" sz="1000"/>
              <a:t>Double </a:t>
            </a:r>
            <a:r>
              <a:rPr lang="fr-FR" sz="1000" dirty="0"/>
              <a:t>expertise stratégique et opérationnelle, alliant vision business, leadership collaboratif et maîtrise de l'écosystème digital. Je pilote des stratégies 360° pour accroître la notoriété, générer des leads qualifiés et soutenir la croissance commerciale. Forte d’une expérience en cabinet de conseil et en industrie, je mobilise la data, les outils digitaux et le contenu pour optimiser la performance marketing. Manager engagée, je fédère les équipes autour d’objectifs ambitieux et mesurables.</a:t>
            </a:r>
            <a:endParaRPr lang="en-GB" sz="1000" dirty="0">
              <a:solidFill>
                <a:srgbClr val="4D4D4F"/>
              </a:solidFill>
              <a:latin typeface="Montserrat"/>
            </a:endParaRPr>
          </a:p>
        </p:txBody>
      </p:sp>
      <p:sp>
        <p:nvSpPr>
          <p:cNvPr id="68" name="TextBox 23">
            <a:extLst>
              <a:ext uri="{FF2B5EF4-FFF2-40B4-BE49-F238E27FC236}">
                <a16:creationId xmlns:a16="http://schemas.microsoft.com/office/drawing/2014/main" id="{1E9AC495-751B-D485-5759-7BBC378AF95D}"/>
              </a:ext>
            </a:extLst>
          </p:cNvPr>
          <p:cNvSpPr txBox="1"/>
          <p:nvPr/>
        </p:nvSpPr>
        <p:spPr>
          <a:xfrm>
            <a:off x="2863080" y="6228308"/>
            <a:ext cx="4496212" cy="169470"/>
          </a:xfrm>
          <a:prstGeom prst="rect">
            <a:avLst/>
          </a:prstGeom>
        </p:spPr>
        <p:txBody>
          <a:bodyPr wrap="square" lIns="0" tIns="0" rIns="0" bIns="0" rtlCol="0" anchor="t">
            <a:spAutoFit/>
          </a:bodyPr>
          <a:lstStyle>
            <a:defPPr>
              <a:defRPr lang="en-US"/>
            </a:defPPr>
            <a:lvl1pPr algn="just">
              <a:lnSpc>
                <a:spcPts val="1399"/>
              </a:lnSpc>
              <a:defRPr sz="1100" b="1">
                <a:solidFill>
                  <a:srgbClr val="4D4D4F"/>
                </a:solidFill>
                <a:latin typeface="Montserrat Semi-Bold"/>
              </a:defRPr>
            </a:lvl1pPr>
          </a:lstStyle>
          <a:p>
            <a:r>
              <a:rPr lang="en-US" dirty="0">
                <a:sym typeface="Montserrat Semi-Bold"/>
              </a:rPr>
              <a:t>2011- 2015 Product Manager outdoor Lighting, PHILIPS</a:t>
            </a:r>
          </a:p>
        </p:txBody>
      </p:sp>
      <p:sp>
        <p:nvSpPr>
          <p:cNvPr id="83" name="TextBox 23">
            <a:extLst>
              <a:ext uri="{FF2B5EF4-FFF2-40B4-BE49-F238E27FC236}">
                <a16:creationId xmlns:a16="http://schemas.microsoft.com/office/drawing/2014/main" id="{24A087DC-DF47-D9BA-4450-5A8569277A93}"/>
              </a:ext>
            </a:extLst>
          </p:cNvPr>
          <p:cNvSpPr txBox="1"/>
          <p:nvPr/>
        </p:nvSpPr>
        <p:spPr>
          <a:xfrm>
            <a:off x="2880529" y="7404775"/>
            <a:ext cx="4408471" cy="169470"/>
          </a:xfrm>
          <a:prstGeom prst="rect">
            <a:avLst/>
          </a:prstGeom>
        </p:spPr>
        <p:txBody>
          <a:bodyPr wrap="square" lIns="0" tIns="0" rIns="0" bIns="0" rtlCol="0" anchor="t">
            <a:spAutoFit/>
          </a:bodyPr>
          <a:lstStyle>
            <a:defPPr>
              <a:defRPr lang="en-US"/>
            </a:defPPr>
            <a:lvl1pPr algn="just">
              <a:lnSpc>
                <a:spcPts val="1399"/>
              </a:lnSpc>
              <a:defRPr sz="1100" b="1">
                <a:solidFill>
                  <a:srgbClr val="4D4D4F"/>
                </a:solidFill>
                <a:latin typeface="Montserrat Semi-Bold"/>
              </a:defRPr>
            </a:lvl1pPr>
          </a:lstStyle>
          <a:p>
            <a:r>
              <a:rPr lang="en-US" dirty="0">
                <a:sym typeface="Montserrat Semi-Bold"/>
              </a:rPr>
              <a:t>2008 - 2011 Trade Marketing Manager Europe, PHILIPS</a:t>
            </a:r>
          </a:p>
        </p:txBody>
      </p:sp>
      <p:sp>
        <p:nvSpPr>
          <p:cNvPr id="17" name="TextBox 22">
            <a:extLst>
              <a:ext uri="{FF2B5EF4-FFF2-40B4-BE49-F238E27FC236}">
                <a16:creationId xmlns:a16="http://schemas.microsoft.com/office/drawing/2014/main" id="{94C5FFC6-2F06-DFF1-381F-3268E30A8856}"/>
              </a:ext>
            </a:extLst>
          </p:cNvPr>
          <p:cNvSpPr txBox="1"/>
          <p:nvPr/>
        </p:nvSpPr>
        <p:spPr>
          <a:xfrm>
            <a:off x="2880530" y="8899412"/>
            <a:ext cx="4744252" cy="169470"/>
          </a:xfrm>
          <a:prstGeom prst="rect">
            <a:avLst/>
          </a:prstGeom>
        </p:spPr>
        <p:txBody>
          <a:bodyPr wrap="square" lIns="0" tIns="0" rIns="0" bIns="0" rtlCol="0" anchor="t">
            <a:spAutoFit/>
          </a:bodyPr>
          <a:lstStyle>
            <a:defPPr>
              <a:defRPr lang="en-US"/>
            </a:defPPr>
            <a:lvl1pPr algn="just">
              <a:lnSpc>
                <a:spcPts val="1399"/>
              </a:lnSpc>
              <a:defRPr sz="1100" b="1">
                <a:solidFill>
                  <a:srgbClr val="4D4D4F"/>
                </a:solidFill>
                <a:latin typeface="Montserrat Semi-Bold"/>
                <a:ea typeface="Montserrat Semi-Bold"/>
                <a:cs typeface="Montserrat Semi-Bold"/>
              </a:defRPr>
            </a:lvl1pPr>
          </a:lstStyle>
          <a:p>
            <a:r>
              <a:rPr lang="en-US" dirty="0">
                <a:sym typeface="Montserrat Semi-Bold"/>
              </a:rPr>
              <a:t>2004 - 2006 Product Manager Lighting EMEA, VALEO </a:t>
            </a:r>
          </a:p>
        </p:txBody>
      </p:sp>
      <p:sp>
        <p:nvSpPr>
          <p:cNvPr id="30" name="Rectangle 1">
            <a:extLst>
              <a:ext uri="{FF2B5EF4-FFF2-40B4-BE49-F238E27FC236}">
                <a16:creationId xmlns:a16="http://schemas.microsoft.com/office/drawing/2014/main" id="{C82C96CA-85ED-C894-77DF-60D8AA852948}"/>
              </a:ext>
            </a:extLst>
          </p:cNvPr>
          <p:cNvSpPr>
            <a:spLocks noChangeArrowheads="1"/>
          </p:cNvSpPr>
          <p:nvPr/>
        </p:nvSpPr>
        <p:spPr bwMode="auto">
          <a:xfrm>
            <a:off x="2775397" y="6052271"/>
            <a:ext cx="461920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marR="0" indent="-342900" fontAlgn="base">
              <a:lnSpc>
                <a:spcPct val="100000"/>
              </a:lnSpc>
              <a:spcBef>
                <a:spcPct val="0"/>
              </a:spcBef>
              <a:spcAft>
                <a:spcPct val="0"/>
              </a:spcAft>
              <a:buClrTx/>
              <a:buSzPts val="1000"/>
              <a:buFont typeface="Symbol" panose="05050102010706020507" pitchFamily="18" charset="2"/>
              <a:buChar char=""/>
              <a:tabLst>
                <a:tab pos="457200" algn="l"/>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lang="fr-FR" altLang="fr-FR" sz="1000" dirty="0">
                <a:solidFill>
                  <a:srgbClr val="4D4D4F"/>
                </a:solidFill>
                <a:latin typeface="Montserrat"/>
              </a:rPr>
              <a:t>Gestion du portefeuille produits : Luminaires urbains</a:t>
            </a:r>
          </a:p>
          <a:p>
            <a:pPr marL="342900" marR="0" indent="-342900" fontAlgn="base">
              <a:lnSpc>
                <a:spcPct val="100000"/>
              </a:lnSpc>
              <a:spcBef>
                <a:spcPct val="0"/>
              </a:spcBef>
              <a:spcAft>
                <a:spcPct val="0"/>
              </a:spcAft>
              <a:buClrTx/>
              <a:buSzPts val="1000"/>
              <a:buFont typeface="Symbol" panose="05050102010706020507" pitchFamily="18" charset="2"/>
              <a:buChar char=""/>
              <a:tabLst>
                <a:tab pos="457200" algn="l"/>
              </a:tabLst>
            </a:pPr>
            <a:r>
              <a:rPr lang="fr-FR" altLang="fr-FR" sz="1000" dirty="0">
                <a:solidFill>
                  <a:srgbClr val="4D4D4F"/>
                </a:solidFill>
                <a:latin typeface="Montserrat"/>
              </a:rPr>
              <a:t>🚀 Stratégie &amp; Innovation : Développement produit et optimisation des gammes</a:t>
            </a:r>
          </a:p>
          <a:p>
            <a:pPr marL="342900" marR="0" indent="-342900" fontAlgn="base">
              <a:lnSpc>
                <a:spcPct val="100000"/>
              </a:lnSpc>
              <a:spcBef>
                <a:spcPct val="0"/>
              </a:spcBef>
              <a:spcAft>
                <a:spcPct val="0"/>
              </a:spcAft>
              <a:buClrTx/>
              <a:buSzPts val="1000"/>
              <a:buFont typeface="Symbol" panose="05050102010706020507" pitchFamily="18" charset="2"/>
              <a:buChar char=""/>
              <a:tabLst>
                <a:tab pos="457200" algn="l"/>
              </a:tabLst>
            </a:pPr>
            <a:r>
              <a:rPr lang="fr-FR" altLang="fr-FR" sz="1000" dirty="0">
                <a:solidFill>
                  <a:srgbClr val="4D4D4F"/>
                </a:solidFill>
                <a:latin typeface="Montserrat"/>
              </a:rPr>
              <a:t>📈 Performance : +20 % de CA en 3 ans</a:t>
            </a:r>
          </a:p>
          <a:p>
            <a:pPr marL="342900" marR="0" indent="-342900" fontAlgn="base">
              <a:lnSpc>
                <a:spcPct val="100000"/>
              </a:lnSpc>
              <a:spcBef>
                <a:spcPct val="0"/>
              </a:spcBef>
              <a:spcAft>
                <a:spcPct val="0"/>
              </a:spcAft>
              <a:buClrTx/>
              <a:buSzPts val="1000"/>
              <a:buFont typeface="Symbol" panose="05050102010706020507" pitchFamily="18" charset="2"/>
              <a:buChar char=""/>
              <a:tabLst>
                <a:tab pos="457200" algn="l"/>
              </a:tabLst>
            </a:pPr>
            <a:r>
              <a:rPr lang="fr-FR" altLang="fr-FR" sz="1000" dirty="0">
                <a:solidFill>
                  <a:srgbClr val="4D4D4F"/>
                </a:solidFill>
                <a:latin typeface="Montserrat"/>
              </a:rPr>
              <a:t>💡 Transition LED : Adoption +30 % vs éclairage traditionnel </a:t>
            </a:r>
          </a:p>
        </p:txBody>
      </p:sp>
      <p:sp>
        <p:nvSpPr>
          <p:cNvPr id="36" name="Rectangle 5">
            <a:extLst>
              <a:ext uri="{FF2B5EF4-FFF2-40B4-BE49-F238E27FC236}">
                <a16:creationId xmlns:a16="http://schemas.microsoft.com/office/drawing/2014/main" id="{99123F6D-0E8B-288D-28DA-F128B74D6A0F}"/>
              </a:ext>
            </a:extLst>
          </p:cNvPr>
          <p:cNvSpPr>
            <a:spLocks noChangeArrowheads="1"/>
          </p:cNvSpPr>
          <p:nvPr/>
        </p:nvSpPr>
        <p:spPr bwMode="auto">
          <a:xfrm>
            <a:off x="2756420" y="7439929"/>
            <a:ext cx="450874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lvl="0" indent="-342900" fontAlgn="base">
              <a:spcBef>
                <a:spcPct val="0"/>
              </a:spcBef>
              <a:spcAft>
                <a:spcPct val="0"/>
              </a:spcAft>
              <a:buSzPts val="1000"/>
              <a:buFont typeface="Symbol" panose="05050102010706020507" pitchFamily="18" charset="2"/>
              <a:buChar char=""/>
              <a:tabLst>
                <a:tab pos="457200" algn="l"/>
              </a:tabLst>
            </a:pPr>
            <a:r>
              <a:rPr lang="fr-FR" altLang="fr-FR" sz="1000" dirty="0">
                <a:solidFill>
                  <a:srgbClr val="4D4D4F"/>
                </a:solidFill>
                <a:latin typeface="Montserrat"/>
              </a:rPr>
              <a:t>🚗 </a:t>
            </a:r>
            <a:r>
              <a:rPr lang="fr-FR" altLang="fr-FR" sz="1000" dirty="0" err="1">
                <a:solidFill>
                  <a:srgbClr val="4D4D4F"/>
                </a:solidFill>
                <a:latin typeface="Montserrat"/>
              </a:rPr>
              <a:t>Category</a:t>
            </a:r>
            <a:r>
              <a:rPr lang="fr-FR" altLang="fr-FR" sz="1000" dirty="0">
                <a:solidFill>
                  <a:srgbClr val="4D4D4F"/>
                </a:solidFill>
                <a:latin typeface="Montserrat"/>
              </a:rPr>
              <a:t> management : Hyper et centre auto – Lampes automobiles (CA : 118M€)</a:t>
            </a:r>
          </a:p>
          <a:p>
            <a:pPr marL="342900" lvl="0" indent="-342900" fontAlgn="base">
              <a:spcBef>
                <a:spcPct val="0"/>
              </a:spcBef>
              <a:spcAft>
                <a:spcPct val="0"/>
              </a:spcAft>
              <a:buSzPts val="1000"/>
              <a:buFont typeface="Symbol" panose="05050102010706020507" pitchFamily="18" charset="2"/>
              <a:buChar char=""/>
              <a:tabLst>
                <a:tab pos="457200" algn="l"/>
              </a:tabLst>
            </a:pPr>
            <a:r>
              <a:rPr lang="fr-FR" altLang="fr-FR" sz="1000" dirty="0">
                <a:solidFill>
                  <a:srgbClr val="4D4D4F"/>
                </a:solidFill>
                <a:latin typeface="Montserrat"/>
              </a:rPr>
              <a:t>🛒 Merchandising : Planogrammes &amp; habillage linéaires</a:t>
            </a:r>
          </a:p>
          <a:p>
            <a:pPr marL="342900" lvl="0" indent="-342900" fontAlgn="base">
              <a:spcBef>
                <a:spcPct val="0"/>
              </a:spcBef>
              <a:spcAft>
                <a:spcPct val="0"/>
              </a:spcAft>
              <a:buSzPts val="1000"/>
              <a:buFont typeface="Symbol" panose="05050102010706020507" pitchFamily="18" charset="2"/>
              <a:buChar char=""/>
              <a:tabLst>
                <a:tab pos="457200" algn="l"/>
              </a:tabLst>
            </a:pPr>
            <a:r>
              <a:rPr lang="fr-FR" altLang="fr-FR" sz="1000" dirty="0">
                <a:solidFill>
                  <a:srgbClr val="4D4D4F"/>
                </a:solidFill>
                <a:latin typeface="Montserrat"/>
              </a:rPr>
              <a:t>🏆 Résultat : Philips leader en GMS, CA +30 % </a:t>
            </a:r>
          </a:p>
        </p:txBody>
      </p:sp>
      <p:sp>
        <p:nvSpPr>
          <p:cNvPr id="37" name="Rectangle 6">
            <a:extLst>
              <a:ext uri="{FF2B5EF4-FFF2-40B4-BE49-F238E27FC236}">
                <a16:creationId xmlns:a16="http://schemas.microsoft.com/office/drawing/2014/main" id="{EB108B34-91EC-A890-4DD9-5290341C10E8}"/>
              </a:ext>
            </a:extLst>
          </p:cNvPr>
          <p:cNvSpPr>
            <a:spLocks noChangeArrowheads="1"/>
          </p:cNvSpPr>
          <p:nvPr/>
        </p:nvSpPr>
        <p:spPr bwMode="auto">
          <a:xfrm>
            <a:off x="2829331" y="9833513"/>
            <a:ext cx="443583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marR="0" indent="-342900" fontAlgn="base">
              <a:lnSpc>
                <a:spcPct val="100000"/>
              </a:lnSpc>
              <a:spcBef>
                <a:spcPct val="0"/>
              </a:spcBef>
              <a:spcAft>
                <a:spcPct val="0"/>
              </a:spcAft>
              <a:buClrTx/>
              <a:buSzPts val="1000"/>
              <a:buFont typeface="Symbol" panose="05050102010706020507" pitchFamily="18" charset="2"/>
              <a:buChar char=""/>
              <a:tabLst>
                <a:tab pos="457200" algn="l"/>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lang="fr-FR" altLang="fr-FR" sz="1000" dirty="0">
                <a:solidFill>
                  <a:srgbClr val="4D4D4F"/>
                </a:solidFill>
                <a:latin typeface="Montserrat"/>
              </a:rPr>
              <a:t>Gestion de gamme : Soins Gloria – Parfum Cacharel</a:t>
            </a:r>
          </a:p>
          <a:p>
            <a:pPr marL="342900" marR="0" indent="-342900" fontAlgn="base">
              <a:lnSpc>
                <a:spcPct val="100000"/>
              </a:lnSpc>
              <a:spcBef>
                <a:spcPct val="0"/>
              </a:spcBef>
              <a:spcAft>
                <a:spcPct val="0"/>
              </a:spcAft>
              <a:buClrTx/>
              <a:buSzPts val="1000"/>
              <a:buFont typeface="Symbol" panose="05050102010706020507" pitchFamily="18" charset="2"/>
              <a:buChar char=""/>
              <a:tabLst>
                <a:tab pos="457200" algn="l"/>
              </a:tabLst>
            </a:pPr>
            <a:r>
              <a:rPr lang="fr-FR" altLang="fr-FR" sz="1000" dirty="0">
                <a:solidFill>
                  <a:srgbClr val="4D4D4F"/>
                </a:solidFill>
                <a:latin typeface="Montserrat"/>
              </a:rPr>
              <a:t>🎨 Collaboration : Équipes de design &amp; institut d’études BVA </a:t>
            </a:r>
          </a:p>
        </p:txBody>
      </p:sp>
      <p:pic>
        <p:nvPicPr>
          <p:cNvPr id="16" name="Image 15" descr="Une image contenant Visage humain, personne, sourcil, sourire&#10;&#10;Le contenu généré par l’IA peut être incorrect.">
            <a:extLst>
              <a:ext uri="{FF2B5EF4-FFF2-40B4-BE49-F238E27FC236}">
                <a16:creationId xmlns:a16="http://schemas.microsoft.com/office/drawing/2014/main" id="{0D4B4D93-D464-FD37-DF3A-BCF106747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64" y="493297"/>
            <a:ext cx="1032014" cy="1441953"/>
          </a:xfrm>
          <a:prstGeom prst="ellipse">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485</Words>
  <Application>Microsoft Office PowerPoint</Application>
  <PresentationFormat>Personnalisé</PresentationFormat>
  <Paragraphs>59</Paragraphs>
  <Slides>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vt:i4>
      </vt:variant>
    </vt:vector>
  </HeadingPairs>
  <TitlesOfParts>
    <vt:vector size="12" baseType="lpstr">
      <vt:lpstr>Open Sans Bold</vt:lpstr>
      <vt:lpstr>Lato</vt:lpstr>
      <vt:lpstr>League Spartan</vt:lpstr>
      <vt:lpstr>Montserrat Semi-Bold</vt:lpstr>
      <vt:lpstr>Arial</vt:lpstr>
      <vt:lpstr>Montserrat</vt:lpstr>
      <vt:lpstr>Garet Bold</vt:lpstr>
      <vt:lpstr>Symbol</vt:lpstr>
      <vt:lpstr>Open Sans</vt:lpstr>
      <vt:lpstr>Calibri</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CV Resume</dc:title>
  <dc:creator>Johanna BALABANE-DUGAS</dc:creator>
  <cp:lastModifiedBy>johanna Balabane</cp:lastModifiedBy>
  <cp:revision>22</cp:revision>
  <dcterms:created xsi:type="dcterms:W3CDTF">2006-08-16T00:00:00Z</dcterms:created>
  <dcterms:modified xsi:type="dcterms:W3CDTF">2025-04-25T10:41:49Z</dcterms:modified>
  <dc:identifier>DAGcLvYa8Lw</dc:identifier>
</cp:coreProperties>
</file>