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4"/>
  </p:sldMasterIdLst>
  <p:notesMasterIdLst>
    <p:notesMasterId r:id="rId7"/>
  </p:notesMasterIdLst>
  <p:sldIdLst>
    <p:sldId id="439" r:id="rId5"/>
    <p:sldId id="556" r:id="rId6"/>
  </p:sldIdLst>
  <p:sldSz cx="10058400" cy="13014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 id="{D5639495-FE7E-E64D-97DB-A49859B699B2}">
          <p14:sldIdLst>
            <p14:sldId id="439"/>
            <p14:sldId id="556"/>
          </p14:sldIdLst>
        </p14:section>
      </p14:sectionLst>
    </p:ext>
    <p:ext uri="{EFAFB233-063F-42B5-8137-9DF3F51BA10A}">
      <p15:sldGuideLst xmlns:p15="http://schemas.microsoft.com/office/powerpoint/2012/main">
        <p15:guide id="1" orient="horz" pos="695" userDrawn="1">
          <p15:clr>
            <a:srgbClr val="A4A3A4"/>
          </p15:clr>
        </p15:guide>
        <p15:guide id="3" orient="horz" pos="7885" userDrawn="1">
          <p15:clr>
            <a:srgbClr val="A4A3A4"/>
          </p15:clr>
        </p15:guide>
        <p15:guide id="4" pos="6045" userDrawn="1">
          <p15:clr>
            <a:srgbClr val="A4A3A4"/>
          </p15:clr>
        </p15:guide>
        <p15:guide id="5" pos="310" userDrawn="1">
          <p15:clr>
            <a:srgbClr val="A4A3A4"/>
          </p15:clr>
        </p15:guide>
        <p15:guide id="6" orient="horz" pos="285" userDrawn="1">
          <p15:clr>
            <a:srgbClr val="A4A3A4"/>
          </p15:clr>
        </p15:guide>
        <p15:guide id="7" pos="1994" userDrawn="1">
          <p15:clr>
            <a:srgbClr val="A4A3A4"/>
          </p15:clr>
        </p15:guide>
        <p15:guide id="8" pos="5985" userDrawn="1">
          <p15:clr>
            <a:srgbClr val="A4A3A4"/>
          </p15:clr>
        </p15:guide>
        <p15:guide id="9" orient="horz" pos="5244" userDrawn="1">
          <p15:clr>
            <a:srgbClr val="A4A3A4"/>
          </p15:clr>
        </p15:guide>
        <p15:guide id="10" pos="3668" userDrawn="1">
          <p15:clr>
            <a:srgbClr val="A4A3A4"/>
          </p15:clr>
        </p15:guide>
        <p15:guide id="11" pos="469" userDrawn="1">
          <p15:clr>
            <a:srgbClr val="A4A3A4"/>
          </p15:clr>
        </p15:guide>
        <p15:guide id="12" pos="5869" userDrawn="1">
          <p15:clr>
            <a:srgbClr val="A4A3A4"/>
          </p15:clr>
        </p15:guide>
        <p15:guide id="13" pos="4166" userDrawn="1">
          <p15:clr>
            <a:srgbClr val="A4A3A4"/>
          </p15:clr>
        </p15:guide>
        <p15:guide id="14" orient="horz" pos="7356" userDrawn="1">
          <p15:clr>
            <a:srgbClr val="A4A3A4"/>
          </p15:clr>
        </p15:guide>
        <p15:guide id="15" orient="horz" pos="1047" userDrawn="1">
          <p15:clr>
            <a:srgbClr val="A4A3A4"/>
          </p15:clr>
        </p15:guide>
        <p15:guide id="16" orient="horz" pos="1868" userDrawn="1">
          <p15:clr>
            <a:srgbClr val="A4A3A4"/>
          </p15:clr>
        </p15:guide>
        <p15:guide id="17" orient="horz" pos="2466" userDrawn="1">
          <p15:clr>
            <a:srgbClr val="A4A3A4"/>
          </p15:clr>
        </p15:guide>
        <p15:guide id="18" orient="horz" pos="3571" userDrawn="1">
          <p15:clr>
            <a:srgbClr val="A4A3A4"/>
          </p15:clr>
        </p15:guide>
        <p15:guide id="19" orient="horz" pos="6326" userDrawn="1">
          <p15:clr>
            <a:srgbClr val="A4A3A4"/>
          </p15:clr>
        </p15:guide>
        <p15:guide id="20" pos="1818" userDrawn="1">
          <p15:clr>
            <a:srgbClr val="A4A3A4"/>
          </p15:clr>
        </p15:guide>
        <p15:guide id="21" pos="3844" userDrawn="1">
          <p15:clr>
            <a:srgbClr val="A4A3A4"/>
          </p15:clr>
        </p15:guide>
        <p15:guide id="22" pos="2170" userDrawn="1">
          <p15:clr>
            <a:srgbClr val="A4A3A4"/>
          </p15:clr>
        </p15:guide>
        <p15:guide id="23" orient="horz" pos="6182" userDrawn="1">
          <p15:clr>
            <a:srgbClr val="A4A3A4"/>
          </p15:clr>
        </p15:guide>
        <p15:guide id="24" pos="4224" userDrawn="1">
          <p15:clr>
            <a:srgbClr val="547EBF"/>
          </p15:clr>
        </p15:guide>
        <p15:guide id="25" orient="horz" pos="7151" userDrawn="1">
          <p15:clr>
            <a:srgbClr val="A4A3A4"/>
          </p15:clr>
        </p15:guide>
        <p15:guide id="26" orient="horz" pos="5536" userDrawn="1">
          <p15:clr>
            <a:srgbClr val="A4A3A4"/>
          </p15:clr>
        </p15:guide>
        <p15:guide id="27" orient="horz" pos="4333" userDrawn="1">
          <p15:clr>
            <a:srgbClr val="A4A3A4"/>
          </p15:clr>
        </p15:guide>
        <p15:guide id="28" orient="horz" pos="4217" userDrawn="1">
          <p15:clr>
            <a:srgbClr val="A4A3A4"/>
          </p15:clr>
        </p15:guide>
        <p15:guide id="29" orient="horz" pos="3424" userDrawn="1">
          <p15:clr>
            <a:srgbClr val="A4A3A4"/>
          </p15:clr>
        </p15:guide>
        <p15:guide id="30" orient="horz" pos="2837" userDrawn="1">
          <p15:clr>
            <a:srgbClr val="A4A3A4"/>
          </p15:clr>
        </p15:guide>
        <p15:guide id="31" orient="horz" pos="3865" userDrawn="1">
          <p15:clr>
            <a:srgbClr val="A4A3A4"/>
          </p15:clr>
        </p15:guide>
        <p15:guide id="32" orient="horz" pos="1771" userDrawn="1">
          <p15:clr>
            <a:srgbClr val="A4A3A4"/>
          </p15:clr>
        </p15:guide>
        <p15:guide id="33" pos="351" userDrawn="1">
          <p15:clr>
            <a:srgbClr val="A4A3A4"/>
          </p15:clr>
        </p15:guide>
        <p15:guide id="34" pos="3145" userDrawn="1">
          <p15:clr>
            <a:srgbClr val="A4A3A4"/>
          </p15:clr>
        </p15:guide>
        <p15:guide id="35" pos="2816" userDrawn="1">
          <p15:clr>
            <a:srgbClr val="A4A3A4"/>
          </p15:clr>
        </p15:guide>
        <p15:guide id="36" pos="2112" userDrawn="1">
          <p15:clr>
            <a:srgbClr val="547EBF"/>
          </p15:clr>
        </p15:guide>
        <p15:guide id="37" pos="4489" userDrawn="1">
          <p15:clr>
            <a:srgbClr val="A4A3A4"/>
          </p15:clr>
        </p15:guide>
        <p15:guide id="38" orient="horz" pos="72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14E4A9-A672-B3F6-E7E9-65D698D46D7A}" name="Amy Liao" initials="AL" userId="S::minliao@microsoft.com::497a3b27-1ef1-450d-9dc5-a5f39a9d456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even Tokuno" initials="DT" lastIdx="2" clrIdx="0"/>
  <p:cmAuthor id="2" name="Vargas, Mauricio Antonio" initials="VMA" lastIdx="9" clrIdx="1">
    <p:extLst>
      <p:ext uri="{19B8F6BF-5375-455C-9EA6-DF929625EA0E}">
        <p15:presenceInfo xmlns:p15="http://schemas.microsoft.com/office/powerpoint/2012/main" userId="S::mauricio.a.vargas@accenture.com::b28fd379-f88a-4f4b-8b62-27e7a173086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D48"/>
    <a:srgbClr val="44546A"/>
    <a:srgbClr val="00B0F0"/>
    <a:srgbClr val="2F3D48"/>
    <a:srgbClr val="E6E6E6"/>
    <a:srgbClr val="14171B"/>
    <a:srgbClr val="262D33"/>
    <a:srgbClr val="1F2429"/>
    <a:srgbClr val="022A4C"/>
    <a:srgbClr val="50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85" autoAdjust="0"/>
    <p:restoredTop sz="95705" autoAdjust="0"/>
  </p:normalViewPr>
  <p:slideViewPr>
    <p:cSldViewPr snapToGrid="0">
      <p:cViewPr>
        <p:scale>
          <a:sx n="86" d="100"/>
          <a:sy n="86" d="100"/>
        </p:scale>
        <p:origin x="2070" y="84"/>
      </p:cViewPr>
      <p:guideLst>
        <p:guide orient="horz" pos="695"/>
        <p:guide orient="horz" pos="7885"/>
        <p:guide pos="6045"/>
        <p:guide pos="310"/>
        <p:guide orient="horz" pos="285"/>
        <p:guide pos="1994"/>
        <p:guide pos="5985"/>
        <p:guide orient="horz" pos="5244"/>
        <p:guide pos="3668"/>
        <p:guide pos="469"/>
        <p:guide pos="5869"/>
        <p:guide pos="4166"/>
        <p:guide orient="horz" pos="7356"/>
        <p:guide orient="horz" pos="1047"/>
        <p:guide orient="horz" pos="1868"/>
        <p:guide orient="horz" pos="2466"/>
        <p:guide orient="horz" pos="3571"/>
        <p:guide orient="horz" pos="6326"/>
        <p:guide pos="1818"/>
        <p:guide pos="3844"/>
        <p:guide pos="2170"/>
        <p:guide orient="horz" pos="6182"/>
        <p:guide pos="4224"/>
        <p:guide orient="horz" pos="7151"/>
        <p:guide orient="horz" pos="5536"/>
        <p:guide orient="horz" pos="4333"/>
        <p:guide orient="horz" pos="4217"/>
        <p:guide orient="horz" pos="3424"/>
        <p:guide orient="horz" pos="2837"/>
        <p:guide orient="horz" pos="3865"/>
        <p:guide orient="horz" pos="1771"/>
        <p:guide pos="351"/>
        <p:guide pos="3145"/>
        <p:guide pos="2816"/>
        <p:guide pos="2112"/>
        <p:guide pos="4489"/>
        <p:guide orient="horz" pos="72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D8B09A-A38A-3B4E-ADB1-0D81F0DFED70}" type="datetimeFigureOut">
              <a:rPr lang="en-US" smtClean="0"/>
              <a:t>8/12/2025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FBE59A-3FDD-4442-80EB-B8F1A8DE9F3B}" type="slidenum">
              <a:rPr lang="en-US" smtClean="0"/>
              <a:t>‹#›</a:t>
            </a:fld>
            <a:endParaRPr lang="en-US"/>
          </a:p>
        </p:txBody>
      </p:sp>
    </p:spTree>
    <p:extLst>
      <p:ext uri="{BB962C8B-B14F-4D97-AF65-F5344CB8AC3E}">
        <p14:creationId xmlns:p14="http://schemas.microsoft.com/office/powerpoint/2010/main" val="2408669433"/>
      </p:ext>
    </p:extLst>
  </p:cSld>
  <p:clrMap bg1="lt1" tx1="dk1" bg2="lt2" tx2="dk2" accent1="accent1" accent2="accent2" accent3="accent3" accent4="accent4" accent5="accent5" accent6="accent6" hlink="hlink" folHlink="folHlink"/>
  <p:notesStyle>
    <a:lvl1pPr marL="0" algn="l" defTabSz="1183142" rtl="0" eaLnBrk="1" latinLnBrk="0" hangingPunct="1">
      <a:defRPr sz="1553" kern="1200">
        <a:solidFill>
          <a:schemeClr val="tx1"/>
        </a:solidFill>
        <a:latin typeface="+mn-lt"/>
        <a:ea typeface="+mn-ea"/>
        <a:cs typeface="+mn-cs"/>
      </a:defRPr>
    </a:lvl1pPr>
    <a:lvl2pPr marL="591571" algn="l" defTabSz="1183142" rtl="0" eaLnBrk="1" latinLnBrk="0" hangingPunct="1">
      <a:defRPr sz="1553" kern="1200">
        <a:solidFill>
          <a:schemeClr val="tx1"/>
        </a:solidFill>
        <a:latin typeface="+mn-lt"/>
        <a:ea typeface="+mn-ea"/>
        <a:cs typeface="+mn-cs"/>
      </a:defRPr>
    </a:lvl2pPr>
    <a:lvl3pPr marL="1183142" algn="l" defTabSz="1183142" rtl="0" eaLnBrk="1" latinLnBrk="0" hangingPunct="1">
      <a:defRPr sz="1553" kern="1200">
        <a:solidFill>
          <a:schemeClr val="tx1"/>
        </a:solidFill>
        <a:latin typeface="+mn-lt"/>
        <a:ea typeface="+mn-ea"/>
        <a:cs typeface="+mn-cs"/>
      </a:defRPr>
    </a:lvl3pPr>
    <a:lvl4pPr marL="1774713" algn="l" defTabSz="1183142" rtl="0" eaLnBrk="1" latinLnBrk="0" hangingPunct="1">
      <a:defRPr sz="1553" kern="1200">
        <a:solidFill>
          <a:schemeClr val="tx1"/>
        </a:solidFill>
        <a:latin typeface="+mn-lt"/>
        <a:ea typeface="+mn-ea"/>
        <a:cs typeface="+mn-cs"/>
      </a:defRPr>
    </a:lvl4pPr>
    <a:lvl5pPr marL="2366284" algn="l" defTabSz="1183142" rtl="0" eaLnBrk="1" latinLnBrk="0" hangingPunct="1">
      <a:defRPr sz="1553" kern="1200">
        <a:solidFill>
          <a:schemeClr val="tx1"/>
        </a:solidFill>
        <a:latin typeface="+mn-lt"/>
        <a:ea typeface="+mn-ea"/>
        <a:cs typeface="+mn-cs"/>
      </a:defRPr>
    </a:lvl5pPr>
    <a:lvl6pPr marL="2957855" algn="l" defTabSz="1183142" rtl="0" eaLnBrk="1" latinLnBrk="0" hangingPunct="1">
      <a:defRPr sz="1553" kern="1200">
        <a:solidFill>
          <a:schemeClr val="tx1"/>
        </a:solidFill>
        <a:latin typeface="+mn-lt"/>
        <a:ea typeface="+mn-ea"/>
        <a:cs typeface="+mn-cs"/>
      </a:defRPr>
    </a:lvl6pPr>
    <a:lvl7pPr marL="3549426" algn="l" defTabSz="1183142" rtl="0" eaLnBrk="1" latinLnBrk="0" hangingPunct="1">
      <a:defRPr sz="1553" kern="1200">
        <a:solidFill>
          <a:schemeClr val="tx1"/>
        </a:solidFill>
        <a:latin typeface="+mn-lt"/>
        <a:ea typeface="+mn-ea"/>
        <a:cs typeface="+mn-cs"/>
      </a:defRPr>
    </a:lvl7pPr>
    <a:lvl8pPr marL="4140998" algn="l" defTabSz="1183142" rtl="0" eaLnBrk="1" latinLnBrk="0" hangingPunct="1">
      <a:defRPr sz="1553" kern="1200">
        <a:solidFill>
          <a:schemeClr val="tx1"/>
        </a:solidFill>
        <a:latin typeface="+mn-lt"/>
        <a:ea typeface="+mn-ea"/>
        <a:cs typeface="+mn-cs"/>
      </a:defRPr>
    </a:lvl8pPr>
    <a:lvl9pPr marL="4732569" algn="l" defTabSz="1183142" rtl="0" eaLnBrk="1" latinLnBrk="0" hangingPunct="1">
      <a:defRPr sz="155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R" dirty="0"/>
          </a:p>
        </p:txBody>
      </p:sp>
      <p:sp>
        <p:nvSpPr>
          <p:cNvPr id="4" name="Slide Number Placeholder 3"/>
          <p:cNvSpPr>
            <a:spLocks noGrp="1"/>
          </p:cNvSpPr>
          <p:nvPr>
            <p:ph type="sldNum" sz="quarter" idx="5"/>
          </p:nvPr>
        </p:nvSpPr>
        <p:spPr/>
        <p:txBody>
          <a:bodyPr/>
          <a:lstStyle/>
          <a:p>
            <a:fld id="{02FBE59A-3FDD-4442-80EB-B8F1A8DE9F3B}" type="slidenum">
              <a:rPr lang="en-US" smtClean="0"/>
              <a:t>1</a:t>
            </a:fld>
            <a:endParaRPr lang="en-US"/>
          </a:p>
        </p:txBody>
      </p:sp>
    </p:spTree>
    <p:extLst>
      <p:ext uri="{BB962C8B-B14F-4D97-AF65-F5344CB8AC3E}">
        <p14:creationId xmlns:p14="http://schemas.microsoft.com/office/powerpoint/2010/main" val="2650951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R" dirty="0"/>
          </a:p>
        </p:txBody>
      </p:sp>
      <p:sp>
        <p:nvSpPr>
          <p:cNvPr id="4" name="Slide Number Placeholder 3"/>
          <p:cNvSpPr>
            <a:spLocks noGrp="1"/>
          </p:cNvSpPr>
          <p:nvPr>
            <p:ph type="sldNum" sz="quarter" idx="5"/>
          </p:nvPr>
        </p:nvSpPr>
        <p:spPr/>
        <p:txBody>
          <a:bodyPr/>
          <a:lstStyle/>
          <a:p>
            <a:fld id="{02FBE59A-3FDD-4442-80EB-B8F1A8DE9F3B}" type="slidenum">
              <a:rPr lang="en-US" smtClean="0"/>
              <a:t>2</a:t>
            </a:fld>
            <a:endParaRPr lang="en-US"/>
          </a:p>
        </p:txBody>
      </p:sp>
    </p:spTree>
    <p:extLst>
      <p:ext uri="{BB962C8B-B14F-4D97-AF65-F5344CB8AC3E}">
        <p14:creationId xmlns:p14="http://schemas.microsoft.com/office/powerpoint/2010/main" val="3326941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OPTION - 2B">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839884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692895"/>
            <a:ext cx="8675370" cy="251550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1515" y="3464461"/>
            <a:ext cx="8675370" cy="825747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1515" y="12062354"/>
            <a:ext cx="2263140" cy="692892"/>
          </a:xfrm>
          <a:prstGeom prst="rect">
            <a:avLst/>
          </a:prstGeom>
        </p:spPr>
        <p:txBody>
          <a:bodyPr vert="horz" lIns="91440" tIns="45720" rIns="91440" bIns="45720" rtlCol="0" anchor="ctr"/>
          <a:lstStyle>
            <a:lvl1pPr algn="l">
              <a:defRPr sz="1320">
                <a:solidFill>
                  <a:schemeClr val="tx1">
                    <a:tint val="75000"/>
                  </a:schemeClr>
                </a:solidFill>
              </a:defRPr>
            </a:lvl1pPr>
          </a:lstStyle>
          <a:p>
            <a:fld id="{C764DE79-268F-4C1A-8933-263129D2AF90}" type="datetimeFigureOut">
              <a:rPr lang="en-US" dirty="0"/>
              <a:t>8/12/2025</a:t>
            </a:fld>
            <a:endParaRPr lang="en-US"/>
          </a:p>
        </p:txBody>
      </p:sp>
      <p:sp>
        <p:nvSpPr>
          <p:cNvPr id="5" name="Footer Placeholder 4"/>
          <p:cNvSpPr>
            <a:spLocks noGrp="1"/>
          </p:cNvSpPr>
          <p:nvPr>
            <p:ph type="ftr" sz="quarter" idx="3"/>
          </p:nvPr>
        </p:nvSpPr>
        <p:spPr>
          <a:xfrm>
            <a:off x="3331845" y="12062354"/>
            <a:ext cx="3394710" cy="692892"/>
          </a:xfrm>
          <a:prstGeom prst="rect">
            <a:avLst/>
          </a:prstGeom>
        </p:spPr>
        <p:txBody>
          <a:bodyPr vert="horz" lIns="91440" tIns="45720" rIns="91440" bIns="45720" rtlCol="0" anchor="ctr"/>
          <a:lstStyle>
            <a:lvl1pPr algn="ctr">
              <a:defRPr sz="1320">
                <a:solidFill>
                  <a:schemeClr val="tx1">
                    <a:tint val="75000"/>
                  </a:schemeClr>
                </a:solidFill>
              </a:defRPr>
            </a:lvl1pPr>
          </a:lstStyle>
          <a:p>
            <a:r>
              <a:rPr lang="en-US"/>
              <a:t>Partner Name   |   www.contoso.com   |   email@contoso.com   |   123-456-7890</a:t>
            </a:r>
          </a:p>
        </p:txBody>
      </p:sp>
      <p:sp>
        <p:nvSpPr>
          <p:cNvPr id="6" name="Slide Number Placeholder 5"/>
          <p:cNvSpPr>
            <a:spLocks noGrp="1"/>
          </p:cNvSpPr>
          <p:nvPr>
            <p:ph type="sldNum" sz="quarter" idx="4"/>
          </p:nvPr>
        </p:nvSpPr>
        <p:spPr>
          <a:xfrm>
            <a:off x="7103745" y="12062354"/>
            <a:ext cx="2263140" cy="692892"/>
          </a:xfrm>
          <a:prstGeom prst="rect">
            <a:avLst/>
          </a:prstGeom>
        </p:spPr>
        <p:txBody>
          <a:bodyPr vert="horz" lIns="91440" tIns="45720" rIns="91440" bIns="45720" rtlCol="0" anchor="ctr"/>
          <a:lstStyle>
            <a:lvl1pPr algn="r">
              <a:defRPr sz="132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903849107"/>
      </p:ext>
    </p:extLst>
  </p:cSld>
  <p:clrMap bg1="lt1" tx1="dk1" bg2="lt2" tx2="dk2" accent1="accent1" accent2="accent2" accent3="accent3" accent4="accent4" accent5="accent5" accent6="accent6" hlink="hlink" folHlink="folHlink"/>
  <p:sldLayoutIdLst>
    <p:sldLayoutId id="2147483692" r:id="rId1"/>
  </p:sldLayoutIdLst>
  <p:hf sldNum="0" hdr="0" dt="0"/>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1.jpeg"/><Relationship Id="rId7" Type="http://schemas.openxmlformats.org/officeDocument/2006/relationships/image" Target="../media/image5.sv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5" Type="http://schemas.openxmlformats.org/officeDocument/2006/relationships/image" Target="../media/image1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25.emf"/><Relationship Id="rId3" Type="http://schemas.openxmlformats.org/officeDocument/2006/relationships/image" Target="../media/image16.jpeg"/><Relationship Id="rId7" Type="http://schemas.openxmlformats.org/officeDocument/2006/relationships/image" Target="../media/image20.png"/><Relationship Id="rId12" Type="http://schemas.openxmlformats.org/officeDocument/2006/relationships/hyperlink" Target="http://www.azure.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24.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jpeg"/><Relationship Id="rId9"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A55720-172D-4C15-9D40-5FE0BE23053F}"/>
              </a:ext>
            </a:extLst>
          </p:cNvPr>
          <p:cNvSpPr/>
          <p:nvPr/>
        </p:nvSpPr>
        <p:spPr>
          <a:xfrm>
            <a:off x="5531097" y="0"/>
            <a:ext cx="4527303" cy="4629309"/>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18CF858-AEBF-6F4B-8202-5E54EC164DAA}"/>
              </a:ext>
            </a:extLst>
          </p:cNvPr>
          <p:cNvSpPr txBox="1"/>
          <p:nvPr/>
        </p:nvSpPr>
        <p:spPr>
          <a:xfrm>
            <a:off x="-2083321" y="9207763"/>
            <a:ext cx="0" cy="0"/>
          </a:xfrm>
          <a:prstGeom prst="rect">
            <a:avLst/>
          </a:prstGeom>
        </p:spPr>
        <p:txBody>
          <a:bodyPr vert="horz" wrap="none" lIns="118312" tIns="59156" rIns="118312" bIns="59156" rtlCol="0">
            <a:normAutofit fontScale="25000" lnSpcReduction="20000"/>
          </a:bodyPr>
          <a:lstStyle/>
          <a:p>
            <a:pPr algn="l">
              <a:lnSpc>
                <a:spcPct val="120000"/>
              </a:lnSpc>
            </a:pPr>
            <a:endParaRPr lang="en-CR" sz="3105">
              <a:solidFill>
                <a:schemeClr val="tx1">
                  <a:lumMod val="75000"/>
                  <a:lumOff val="25000"/>
                </a:schemeClr>
              </a:solidFill>
              <a:latin typeface="Montserrat ExtraLight" pitchFamily="2" charset="77"/>
              <a:cs typeface="Segoe UI Semilight" panose="020B0402040204020203" pitchFamily="34" charset="0"/>
            </a:endParaRPr>
          </a:p>
        </p:txBody>
      </p:sp>
      <p:sp>
        <p:nvSpPr>
          <p:cNvPr id="5" name="TextBox 4">
            <a:extLst>
              <a:ext uri="{FF2B5EF4-FFF2-40B4-BE49-F238E27FC236}">
                <a16:creationId xmlns:a16="http://schemas.microsoft.com/office/drawing/2014/main" id="{A15E59F6-E1C7-174F-B72B-667C88AC3F5E}"/>
              </a:ext>
            </a:extLst>
          </p:cNvPr>
          <p:cNvSpPr txBox="1"/>
          <p:nvPr/>
        </p:nvSpPr>
        <p:spPr>
          <a:xfrm>
            <a:off x="11520868" y="4255947"/>
            <a:ext cx="0" cy="0"/>
          </a:xfrm>
          <a:prstGeom prst="rect">
            <a:avLst/>
          </a:prstGeom>
        </p:spPr>
        <p:txBody>
          <a:bodyPr vert="horz" wrap="none" lIns="118312" tIns="59156" rIns="118312" bIns="59156" rtlCol="0">
            <a:normAutofit fontScale="25000" lnSpcReduction="20000"/>
          </a:bodyPr>
          <a:lstStyle/>
          <a:p>
            <a:pPr algn="l">
              <a:lnSpc>
                <a:spcPct val="120000"/>
              </a:lnSpc>
            </a:pPr>
            <a:endParaRPr lang="en-CR" sz="3105">
              <a:solidFill>
                <a:schemeClr val="tx1">
                  <a:lumMod val="75000"/>
                  <a:lumOff val="25000"/>
                </a:schemeClr>
              </a:solidFill>
              <a:latin typeface="Montserrat ExtraLight" pitchFamily="2" charset="77"/>
              <a:cs typeface="Segoe UI Semilight" panose="020B0402040204020203" pitchFamily="34" charset="0"/>
            </a:endParaRPr>
          </a:p>
        </p:txBody>
      </p:sp>
      <p:pic>
        <p:nvPicPr>
          <p:cNvPr id="12" name="Graphic 11">
            <a:extLst>
              <a:ext uri="{FF2B5EF4-FFF2-40B4-BE49-F238E27FC236}">
                <a16:creationId xmlns:a16="http://schemas.microsoft.com/office/drawing/2014/main" id="{C0D45BB0-7069-4854-BB7E-FC5C1F1BA0C9}"/>
              </a:ext>
            </a:extLst>
          </p:cNvPr>
          <p:cNvPicPr>
            <a:picLocks noChangeAspect="1"/>
          </p:cNvPicPr>
          <p:nvPr/>
        </p:nvPicPr>
        <p:blipFill>
          <a:blip r:embed="rId4">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5509925" y="3371317"/>
            <a:ext cx="1244660" cy="1262191"/>
          </a:xfrm>
          <a:prstGeom prst="rect">
            <a:avLst/>
          </a:prstGeom>
        </p:spPr>
      </p:pic>
      <p:pic>
        <p:nvPicPr>
          <p:cNvPr id="13" name="white overlay">
            <a:extLst>
              <a:ext uri="{FF2B5EF4-FFF2-40B4-BE49-F238E27FC236}">
                <a16:creationId xmlns:a16="http://schemas.microsoft.com/office/drawing/2014/main" id="{7476DFA0-F323-4642-8068-88736BF2DC6A}"/>
              </a:ext>
            </a:extLst>
          </p:cNvPr>
          <p:cNvPicPr>
            <a:picLocks noChangeAspect="1"/>
          </p:cNvPicPr>
          <p:nvPr/>
        </p:nvPicPr>
        <p:blipFill rotWithShape="1">
          <a:blip r:embed="rId6" cstate="hqprint">
            <a:extLst>
              <a:ext uri="{28A0092B-C50C-407E-A947-70E740481C1C}">
                <a14:useLocalDpi xmlns:a14="http://schemas.microsoft.com/office/drawing/2010/main"/>
              </a:ext>
              <a:ext uri="{96DAC541-7B7A-43D3-8B79-37D633B846F1}">
                <asvg:svgBlip xmlns:asvg="http://schemas.microsoft.com/office/drawing/2016/SVG/main" r:embed="rId7"/>
              </a:ext>
            </a:extLst>
          </a:blip>
          <a:srcRect t="3715" r="32086"/>
          <a:stretch/>
        </p:blipFill>
        <p:spPr>
          <a:xfrm rot="10800000">
            <a:off x="5260499" y="1964487"/>
            <a:ext cx="2967214" cy="2661399"/>
          </a:xfrm>
          <a:prstGeom prst="rect">
            <a:avLst/>
          </a:prstGeom>
        </p:spPr>
      </p:pic>
      <p:pic>
        <p:nvPicPr>
          <p:cNvPr id="14" name="mask 2">
            <a:extLst>
              <a:ext uri="{FF2B5EF4-FFF2-40B4-BE49-F238E27FC236}">
                <a16:creationId xmlns:a16="http://schemas.microsoft.com/office/drawing/2014/main" id="{627822E7-08B3-4FCE-9A4C-106AE177B8F6}"/>
              </a:ext>
            </a:extLst>
          </p:cNvPr>
          <p:cNvPicPr>
            <a:picLocks noChangeAspect="1"/>
          </p:cNvPicPr>
          <p:nvPr/>
        </p:nvPicPr>
        <p:blipFill>
          <a:blip r:embed="rId8">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5981" y="0"/>
            <a:ext cx="10056524" cy="13037757"/>
          </a:xfrm>
          <a:prstGeom prst="rect">
            <a:avLst/>
          </a:prstGeom>
        </p:spPr>
      </p:pic>
      <p:sp>
        <p:nvSpPr>
          <p:cNvPr id="55" name="Snip Diagonal Corner Rectangle 1">
            <a:extLst>
              <a:ext uri="{FF2B5EF4-FFF2-40B4-BE49-F238E27FC236}">
                <a16:creationId xmlns:a16="http://schemas.microsoft.com/office/drawing/2014/main" id="{810878C7-B5DA-4DE4-8EA1-F1282449D37C}"/>
              </a:ext>
            </a:extLst>
          </p:cNvPr>
          <p:cNvSpPr/>
          <p:nvPr/>
        </p:nvSpPr>
        <p:spPr>
          <a:xfrm>
            <a:off x="6545626" y="7111877"/>
            <a:ext cx="3012091" cy="4291195"/>
          </a:xfrm>
          <a:prstGeom prst="snip2DiagRect">
            <a:avLst/>
          </a:prstGeom>
          <a:no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R" sz="3359"/>
          </a:p>
        </p:txBody>
      </p:sp>
      <p:cxnSp>
        <p:nvCxnSpPr>
          <p:cNvPr id="57" name="Straight Connector 56">
            <a:extLst>
              <a:ext uri="{FF2B5EF4-FFF2-40B4-BE49-F238E27FC236}">
                <a16:creationId xmlns:a16="http://schemas.microsoft.com/office/drawing/2014/main" id="{C65DEC82-D32A-40FB-8FF3-0356345D229A}"/>
              </a:ext>
            </a:extLst>
          </p:cNvPr>
          <p:cNvCxnSpPr>
            <a:cxnSpLocks/>
          </p:cNvCxnSpPr>
          <p:nvPr/>
        </p:nvCxnSpPr>
        <p:spPr>
          <a:xfrm flipV="1">
            <a:off x="9557716" y="9527958"/>
            <a:ext cx="0" cy="1875114"/>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06353FD8-9A40-4397-89F4-C7DBCECD43B5}"/>
              </a:ext>
            </a:extLst>
          </p:cNvPr>
          <p:cNvCxnSpPr>
            <a:cxnSpLocks/>
          </p:cNvCxnSpPr>
          <p:nvPr/>
        </p:nvCxnSpPr>
        <p:spPr>
          <a:xfrm>
            <a:off x="9063731" y="-23432"/>
            <a:ext cx="993731" cy="993885"/>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6022816B-3546-412A-9CD5-E3100DFC0075}"/>
              </a:ext>
            </a:extLst>
          </p:cNvPr>
          <p:cNvCxnSpPr>
            <a:cxnSpLocks/>
          </p:cNvCxnSpPr>
          <p:nvPr/>
        </p:nvCxnSpPr>
        <p:spPr>
          <a:xfrm flipH="1">
            <a:off x="8233818" y="2691711"/>
            <a:ext cx="1823645" cy="191416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63" name="Graphic 62">
            <a:extLst>
              <a:ext uri="{FF2B5EF4-FFF2-40B4-BE49-F238E27FC236}">
                <a16:creationId xmlns:a16="http://schemas.microsoft.com/office/drawing/2014/main" id="{4E132DA7-A272-4C83-802A-881BC8EFD769}"/>
              </a:ext>
            </a:extLst>
          </p:cNvPr>
          <p:cNvPicPr>
            <a:picLocks noChangeAspect="1"/>
          </p:cNvPicPr>
          <p:nvPr/>
        </p:nvPicPr>
        <p:blipFill>
          <a:blip r:embed="rId10">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9180593" y="2062044"/>
            <a:ext cx="759852" cy="1524944"/>
          </a:xfrm>
          <a:prstGeom prst="rect">
            <a:avLst/>
          </a:prstGeom>
        </p:spPr>
      </p:pic>
      <p:cxnSp>
        <p:nvCxnSpPr>
          <p:cNvPr id="65" name="Straight Connector 64">
            <a:extLst>
              <a:ext uri="{FF2B5EF4-FFF2-40B4-BE49-F238E27FC236}">
                <a16:creationId xmlns:a16="http://schemas.microsoft.com/office/drawing/2014/main" id="{4DFE0A22-A13C-4CFA-9671-DE9899D17E5D}"/>
              </a:ext>
            </a:extLst>
          </p:cNvPr>
          <p:cNvCxnSpPr>
            <a:cxnSpLocks/>
          </p:cNvCxnSpPr>
          <p:nvPr/>
        </p:nvCxnSpPr>
        <p:spPr>
          <a:xfrm>
            <a:off x="8594199" y="-3248"/>
            <a:ext cx="1463264" cy="1418671"/>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pic>
        <p:nvPicPr>
          <p:cNvPr id="67" name="Graphic 66">
            <a:extLst>
              <a:ext uri="{FF2B5EF4-FFF2-40B4-BE49-F238E27FC236}">
                <a16:creationId xmlns:a16="http://schemas.microsoft.com/office/drawing/2014/main" id="{7E9AD51A-F4BC-4085-9509-4D11F33EBE8A}"/>
              </a:ext>
            </a:extLst>
          </p:cNvPr>
          <p:cNvPicPr>
            <a:picLocks noChangeAspect="1"/>
          </p:cNvPicPr>
          <p:nvPr/>
        </p:nvPicPr>
        <p:blipFill>
          <a:blip r:embed="rId10" cstate="hqprint">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rot="10800000">
            <a:off x="9487819" y="3391366"/>
            <a:ext cx="406769" cy="816344"/>
          </a:xfrm>
          <a:prstGeom prst="rect">
            <a:avLst/>
          </a:prstGeom>
        </p:spPr>
      </p:pic>
      <p:pic>
        <p:nvPicPr>
          <p:cNvPr id="69" name="Graphic 68">
            <a:extLst>
              <a:ext uri="{FF2B5EF4-FFF2-40B4-BE49-F238E27FC236}">
                <a16:creationId xmlns:a16="http://schemas.microsoft.com/office/drawing/2014/main" id="{629E7EE9-FF3E-4AB4-A73A-4D325A0B669C}"/>
              </a:ext>
            </a:extLst>
          </p:cNvPr>
          <p:cNvPicPr>
            <a:picLocks noChangeAspect="1"/>
          </p:cNvPicPr>
          <p:nvPr/>
        </p:nvPicPr>
        <p:blipFill>
          <a:blip r:embed="rId12" cstate="hqprint">
            <a:extLst>
              <a:ext uri="{28A0092B-C50C-407E-A947-70E740481C1C}">
                <a14:useLocalDpi xmlns:a14="http://schemas.microsoft.com/office/drawing/2010/main"/>
              </a:ext>
              <a:ext uri="{96DAC541-7B7A-43D3-8B79-37D633B846F1}">
                <asvg:svgBlip xmlns:asvg="http://schemas.microsoft.com/office/drawing/2016/SVG/main" r:embed="rId13"/>
              </a:ext>
            </a:extLst>
          </a:blip>
          <a:stretch>
            <a:fillRect/>
          </a:stretch>
        </p:blipFill>
        <p:spPr>
          <a:xfrm>
            <a:off x="9365460" y="3891807"/>
            <a:ext cx="692003" cy="1388778"/>
          </a:xfrm>
          <a:prstGeom prst="rect">
            <a:avLst/>
          </a:prstGeom>
        </p:spPr>
      </p:pic>
      <p:pic>
        <p:nvPicPr>
          <p:cNvPr id="71" name="Graphic 70">
            <a:extLst>
              <a:ext uri="{FF2B5EF4-FFF2-40B4-BE49-F238E27FC236}">
                <a16:creationId xmlns:a16="http://schemas.microsoft.com/office/drawing/2014/main" id="{77F14AE1-84FC-4813-9D35-C40E944DC9BA}"/>
              </a:ext>
            </a:extLst>
          </p:cNvPr>
          <p:cNvPicPr>
            <a:picLocks noChangeAspect="1"/>
          </p:cNvPicPr>
          <p:nvPr/>
        </p:nvPicPr>
        <p:blipFill>
          <a:blip r:embed="rId14" cstate="hqprint">
            <a:extLst>
              <a:ext uri="{28A0092B-C50C-407E-A947-70E740481C1C}">
                <a14:useLocalDpi xmlns:a14="http://schemas.microsoft.com/office/drawing/2010/main"/>
              </a:ext>
              <a:ext uri="{96DAC541-7B7A-43D3-8B79-37D633B846F1}">
                <asvg:svgBlip xmlns:asvg="http://schemas.microsoft.com/office/drawing/2016/SVG/main" r:embed="rId15"/>
              </a:ext>
            </a:extLst>
          </a:blip>
          <a:stretch>
            <a:fillRect/>
          </a:stretch>
        </p:blipFill>
        <p:spPr>
          <a:xfrm rot="16200000">
            <a:off x="5962272" y="-348388"/>
            <a:ext cx="692003" cy="1388778"/>
          </a:xfrm>
          <a:prstGeom prst="rect">
            <a:avLst/>
          </a:prstGeom>
        </p:spPr>
      </p:pic>
      <p:sp>
        <p:nvSpPr>
          <p:cNvPr id="39" name="Text Placeholder 5">
            <a:extLst>
              <a:ext uri="{FF2B5EF4-FFF2-40B4-BE49-F238E27FC236}">
                <a16:creationId xmlns:a16="http://schemas.microsoft.com/office/drawing/2014/main" id="{D8235E8C-4D9D-6E45-9434-50915A3DCA3C}"/>
              </a:ext>
            </a:extLst>
          </p:cNvPr>
          <p:cNvSpPr txBox="1">
            <a:spLocks/>
          </p:cNvSpPr>
          <p:nvPr/>
        </p:nvSpPr>
        <p:spPr>
          <a:xfrm>
            <a:off x="454797" y="4861833"/>
            <a:ext cx="9142297" cy="395558"/>
          </a:xfrm>
          <a:prstGeom prst="rect">
            <a:avLst/>
          </a:prstGeom>
        </p:spPr>
        <p:txBody>
          <a:bodyPr lIns="91440" tIns="45720" rIns="91440" bIns="45720" anchor="t" anchorCtr="0">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None/>
            </a:pPr>
            <a:r>
              <a:rPr lang="en-US" sz="1810" dirty="0">
                <a:solidFill>
                  <a:schemeClr val="accent2"/>
                </a:solidFill>
                <a:latin typeface="Segoe UI Semibold"/>
                <a:cs typeface="Segoe UI Semibold"/>
              </a:rPr>
              <a:t>About </a:t>
            </a:r>
            <a:r>
              <a:rPr lang="en-US" sz="1810" dirty="0" err="1">
                <a:solidFill>
                  <a:schemeClr val="accent2"/>
                </a:solidFill>
                <a:latin typeface="Segoe UI Semibold"/>
                <a:cs typeface="Segoe UI Semibold"/>
              </a:rPr>
              <a:t>IntelliDocX</a:t>
            </a:r>
            <a:r>
              <a:rPr lang="en-US" sz="1810" dirty="0">
                <a:solidFill>
                  <a:schemeClr val="accent2"/>
                </a:solidFill>
                <a:latin typeface="Segoe UI Semibold"/>
                <a:cs typeface="Segoe UI Semibold"/>
              </a:rPr>
              <a:t> EMEA:</a:t>
            </a:r>
          </a:p>
        </p:txBody>
      </p:sp>
      <p:sp>
        <p:nvSpPr>
          <p:cNvPr id="40" name="Text Placeholder 6">
            <a:extLst>
              <a:ext uri="{FF2B5EF4-FFF2-40B4-BE49-F238E27FC236}">
                <a16:creationId xmlns:a16="http://schemas.microsoft.com/office/drawing/2014/main" id="{F8068E42-C648-4F4D-8BA2-151A62224DB8}"/>
              </a:ext>
            </a:extLst>
          </p:cNvPr>
          <p:cNvSpPr txBox="1">
            <a:spLocks/>
          </p:cNvSpPr>
          <p:nvPr/>
        </p:nvSpPr>
        <p:spPr>
          <a:xfrm>
            <a:off x="463094" y="5257477"/>
            <a:ext cx="9125703" cy="1494705"/>
          </a:xfrm>
          <a:prstGeom prst="rect">
            <a:avLst/>
          </a:prstGeom>
        </p:spPr>
        <p:txBody>
          <a:bodyPr lIns="91440" tIns="45720" rIns="91440" bIns="45720" anchor="t" anchorCtr="0">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None/>
            </a:pPr>
            <a:r>
              <a:rPr lang="en-GB" sz="1420" dirty="0">
                <a:solidFill>
                  <a:schemeClr val="accent3"/>
                </a:solidFill>
                <a:latin typeface="Segoe UI" panose="020B0502040204020203" pitchFamily="34" charset="0"/>
                <a:cs typeface="Segoe UI" panose="020B0502040204020203" pitchFamily="34" charset="0"/>
              </a:rPr>
              <a:t>As an innovation leader for cloud-first applications, we help companies running on SAP take their business content to the cloud plus optimize and automate their document driven SAP business processes.</a:t>
            </a:r>
          </a:p>
          <a:p>
            <a:pPr marL="0" indent="0">
              <a:buNone/>
            </a:pPr>
            <a:r>
              <a:rPr lang="en-GB" sz="1420" dirty="0">
                <a:solidFill>
                  <a:schemeClr val="accent3"/>
                </a:solidFill>
                <a:latin typeface="Segoe UI" panose="020B0502040204020203" pitchFamily="34" charset="0"/>
                <a:cs typeface="Segoe UI" panose="020B0502040204020203" pitchFamily="34" charset="0"/>
              </a:rPr>
              <a:t>Founded in 2019 </a:t>
            </a:r>
            <a:r>
              <a:rPr lang="en-GB" sz="1420" dirty="0" err="1">
                <a:solidFill>
                  <a:schemeClr val="accent3"/>
                </a:solidFill>
                <a:latin typeface="Segoe UI" panose="020B0502040204020203" pitchFamily="34" charset="0"/>
                <a:cs typeface="Segoe UI" panose="020B0502040204020203" pitchFamily="34" charset="0"/>
              </a:rPr>
              <a:t>IntelliDocX</a:t>
            </a:r>
            <a:r>
              <a:rPr lang="en-GB" sz="1420" dirty="0">
                <a:solidFill>
                  <a:schemeClr val="accent3"/>
                </a:solidFill>
                <a:latin typeface="Segoe UI" panose="020B0502040204020203" pitchFamily="34" charset="0"/>
                <a:cs typeface="Segoe UI" panose="020B0502040204020203" pitchFamily="34" charset="0"/>
              </a:rPr>
              <a:t> EMEA has offices in Europe, Canada, and Singapore. Even before its founding, the </a:t>
            </a:r>
            <a:r>
              <a:rPr lang="en-GB" sz="1420" dirty="0" err="1">
                <a:solidFill>
                  <a:schemeClr val="accent3"/>
                </a:solidFill>
                <a:latin typeface="Segoe UI" panose="020B0502040204020203" pitchFamily="34" charset="0"/>
                <a:cs typeface="Segoe UI" panose="020B0502040204020203" pitchFamily="34" charset="0"/>
              </a:rPr>
              <a:t>IntelliDocX</a:t>
            </a:r>
            <a:r>
              <a:rPr lang="en-GB" sz="1420" dirty="0">
                <a:solidFill>
                  <a:schemeClr val="accent3"/>
                </a:solidFill>
                <a:latin typeface="Segoe UI" panose="020B0502040204020203" pitchFamily="34" charset="0"/>
                <a:cs typeface="Segoe UI" panose="020B0502040204020203" pitchFamily="34" charset="0"/>
              </a:rPr>
              <a:t> team of subject matter experts have been innovation leaders in building interoperability platforms and applications between SAP and Microsoft systems since 1998.</a:t>
            </a:r>
            <a:endParaRPr lang="en-US" sz="1420" dirty="0">
              <a:solidFill>
                <a:schemeClr val="accent3"/>
              </a:solidFill>
              <a:latin typeface="Segoe UI" panose="020B0502040204020203" pitchFamily="34" charset="0"/>
              <a:cs typeface="Segoe UI" panose="020B0502040204020203" pitchFamily="34" charset="0"/>
            </a:endParaRPr>
          </a:p>
        </p:txBody>
      </p:sp>
      <p:sp>
        <p:nvSpPr>
          <p:cNvPr id="41" name="Title 2">
            <a:extLst>
              <a:ext uri="{FF2B5EF4-FFF2-40B4-BE49-F238E27FC236}">
                <a16:creationId xmlns:a16="http://schemas.microsoft.com/office/drawing/2014/main" id="{A62E1030-289D-4A42-8424-CA5A8C9E2153}"/>
              </a:ext>
            </a:extLst>
          </p:cNvPr>
          <p:cNvSpPr txBox="1">
            <a:spLocks/>
          </p:cNvSpPr>
          <p:nvPr/>
        </p:nvSpPr>
        <p:spPr>
          <a:xfrm>
            <a:off x="463094" y="6964896"/>
            <a:ext cx="4573911" cy="370177"/>
          </a:xfrm>
          <a:prstGeom prst="rect">
            <a:avLst/>
          </a:prstGeom>
        </p:spPr>
        <p:txBody>
          <a:bodyPr vert="horz" lIns="118312" tIns="59156" rIns="118312" bIns="59156" rtlCol="0" anchor="t" anchorCtr="0">
            <a:spAutoFit/>
          </a:bodyPr>
          <a:lstStyle>
            <a:lvl1pPr algn="l" defTabSz="777240" rtl="0" eaLnBrk="1" latinLnBrk="0" hangingPunct="1">
              <a:lnSpc>
                <a:spcPct val="90000"/>
              </a:lnSpc>
              <a:spcBef>
                <a:spcPct val="0"/>
              </a:spcBef>
              <a:buNone/>
              <a:defRPr sz="3740" b="1" i="0" kern="1200">
                <a:solidFill>
                  <a:schemeClr val="tx2"/>
                </a:solidFill>
                <a:latin typeface="Arial Bold" pitchFamily="2" charset="77"/>
                <a:ea typeface="+mj-ea"/>
                <a:cs typeface="+mj-cs"/>
              </a:defRPr>
            </a:lvl1pPr>
          </a:lstStyle>
          <a:p>
            <a:r>
              <a:rPr lang="en-US" sz="1810" dirty="0">
                <a:solidFill>
                  <a:schemeClr val="accent2"/>
                </a:solidFill>
                <a:latin typeface="Segoe UI Semibold"/>
                <a:cs typeface="Segoe UI Semibold"/>
              </a:rPr>
              <a:t>What we offer</a:t>
            </a:r>
          </a:p>
        </p:txBody>
      </p:sp>
      <p:sp>
        <p:nvSpPr>
          <p:cNvPr id="42" name="Text Placeholder 6">
            <a:extLst>
              <a:ext uri="{FF2B5EF4-FFF2-40B4-BE49-F238E27FC236}">
                <a16:creationId xmlns:a16="http://schemas.microsoft.com/office/drawing/2014/main" id="{DD91616C-66BA-F84B-94FA-2C323742839C}"/>
              </a:ext>
            </a:extLst>
          </p:cNvPr>
          <p:cNvSpPr txBox="1">
            <a:spLocks/>
          </p:cNvSpPr>
          <p:nvPr/>
        </p:nvSpPr>
        <p:spPr>
          <a:xfrm>
            <a:off x="454796" y="7268071"/>
            <a:ext cx="5788509" cy="4085798"/>
          </a:xfrm>
          <a:prstGeom prst="rect">
            <a:avLst/>
          </a:prstGeom>
        </p:spPr>
        <p:txBody>
          <a:bodyPr wrap="square" lIns="91440" tIns="45720" rIns="91440" bIns="45720" anchor="t" anchorCtr="0">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None/>
            </a:pPr>
            <a:r>
              <a:rPr lang="en-GB" sz="1420" dirty="0">
                <a:solidFill>
                  <a:schemeClr val="accent3"/>
                </a:solidFill>
                <a:latin typeface="Segoe UI" panose="020B0502040204020203" pitchFamily="34" charset="0"/>
                <a:cs typeface="Segoe UI" panose="020B0502040204020203" pitchFamily="34" charset="0"/>
              </a:rPr>
              <a:t>Our software solutions using the state-of-the-art CMIS protocol allow our customers to build interoperability platforms that are cloud-first, clean core and fully support any combination of document, data, transaction, workflow and AI services in total alignment with SAP recommendations for Private and Public cloud-based SAP architectures, using SAP BTP DMS integration option for SAP GROW</a:t>
            </a:r>
          </a:p>
          <a:p>
            <a:pPr>
              <a:buFont typeface="Wingdings" panose="05000000000000000000" pitchFamily="2" charset="2"/>
              <a:buChar char="§"/>
            </a:pPr>
            <a:r>
              <a:rPr lang="en-GB" sz="1420" dirty="0">
                <a:solidFill>
                  <a:schemeClr val="accent3"/>
                </a:solidFill>
                <a:latin typeface="Segoe UI" panose="020B0502040204020203" pitchFamily="34" charset="0"/>
                <a:cs typeface="Segoe UI" panose="020B0502040204020203" pitchFamily="34" charset="0"/>
              </a:rPr>
              <a:t>Combine Enterprise Information Management (EIM) for unstructured content (documents, drawings, images, etc.) using SharePoint Online or Azure Blob Storage as content repository</a:t>
            </a:r>
          </a:p>
          <a:p>
            <a:pPr>
              <a:buFont typeface="Wingdings" panose="05000000000000000000" pitchFamily="2" charset="2"/>
              <a:buChar char="§"/>
            </a:pPr>
            <a:r>
              <a:rPr lang="en-GB" sz="1420" dirty="0">
                <a:solidFill>
                  <a:schemeClr val="accent3"/>
                </a:solidFill>
                <a:latin typeface="Segoe UI" panose="020B0502040204020203" pitchFamily="34" charset="0"/>
                <a:cs typeface="Segoe UI" panose="020B0502040204020203" pitchFamily="34" charset="0"/>
              </a:rPr>
              <a:t>Business Process Management (BPM) based on SAP/MS interoperability technology</a:t>
            </a:r>
          </a:p>
          <a:p>
            <a:pPr>
              <a:buFont typeface="Wingdings" panose="05000000000000000000" pitchFamily="2" charset="2"/>
              <a:buChar char="§"/>
            </a:pPr>
            <a:r>
              <a:rPr lang="en-GB" sz="1420" dirty="0">
                <a:solidFill>
                  <a:schemeClr val="accent3"/>
                </a:solidFill>
                <a:latin typeface="Segoe UI" panose="020B0502040204020203" pitchFamily="34" charset="0"/>
                <a:cs typeface="Segoe UI" panose="020B0502040204020203" pitchFamily="34" charset="0"/>
              </a:rPr>
              <a:t>Build run-the-business SAP application extensions on Microsoft's collaborative SharePoint platform - with ready-to-run, SAP process interoperability fully built-in</a:t>
            </a:r>
            <a:r>
              <a:rPr lang="en-US" sz="1420" dirty="0">
                <a:solidFill>
                  <a:schemeClr val="accent3"/>
                </a:solidFill>
                <a:latin typeface="Segoe UI" panose="020B0502040204020203" pitchFamily="34" charset="0"/>
                <a:cs typeface="Segoe UI" panose="020B0502040204020203" pitchFamily="34" charset="0"/>
              </a:rPr>
              <a:t>.</a:t>
            </a:r>
          </a:p>
        </p:txBody>
      </p:sp>
      <p:sp>
        <p:nvSpPr>
          <p:cNvPr id="43" name="Text Placeholder 17">
            <a:extLst>
              <a:ext uri="{FF2B5EF4-FFF2-40B4-BE49-F238E27FC236}">
                <a16:creationId xmlns:a16="http://schemas.microsoft.com/office/drawing/2014/main" id="{7D056CFD-D89B-CB49-A1DE-34CA07C6BF6D}"/>
              </a:ext>
            </a:extLst>
          </p:cNvPr>
          <p:cNvSpPr txBox="1">
            <a:spLocks/>
          </p:cNvSpPr>
          <p:nvPr/>
        </p:nvSpPr>
        <p:spPr>
          <a:xfrm>
            <a:off x="6730488" y="8575594"/>
            <a:ext cx="2642362" cy="1309921"/>
          </a:xfrm>
          <a:prstGeom prst="rect">
            <a:avLst/>
          </a:prstGeom>
        </p:spPr>
        <p:txBody>
          <a:bodyPr vert="horz" wrap="square" lIns="118312" tIns="59156" rIns="118312" bIns="59156" rtlCol="0" anchor="ctr" anchorCtr="0">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nSpc>
                <a:spcPts val="1656"/>
              </a:lnSpc>
              <a:buNone/>
            </a:pPr>
            <a:r>
              <a:rPr lang="en-US" sz="1360" dirty="0">
                <a:solidFill>
                  <a:schemeClr val="accent3"/>
                </a:solidFill>
                <a:latin typeface="Segoe UI"/>
                <a:cs typeface="Segoe UI"/>
              </a:rPr>
              <a:t>“</a:t>
            </a:r>
            <a:r>
              <a:rPr lang="en-GB" sz="1360" dirty="0" err="1">
                <a:solidFill>
                  <a:schemeClr val="accent3"/>
                </a:solidFill>
                <a:latin typeface="Segoe UI"/>
                <a:cs typeface="Segoe UI"/>
              </a:rPr>
              <a:t>IntelliDocX</a:t>
            </a:r>
            <a:r>
              <a:rPr lang="en-GB" sz="1360" dirty="0">
                <a:solidFill>
                  <a:schemeClr val="accent3"/>
                </a:solidFill>
                <a:latin typeface="Segoe UI"/>
                <a:cs typeface="Segoe UI"/>
              </a:rPr>
              <a:t> helped us to manage all our SAP invoices to the Azure/Office 365 cloud environment””</a:t>
            </a:r>
            <a:endParaRPr lang="en-US" sz="1360" dirty="0">
              <a:solidFill>
                <a:schemeClr val="accent3"/>
              </a:solidFill>
              <a:latin typeface="Segoe UI"/>
              <a:cs typeface="Segoe UI"/>
            </a:endParaRPr>
          </a:p>
          <a:p>
            <a:pPr marL="0" indent="0">
              <a:lnSpc>
                <a:spcPts val="1656"/>
              </a:lnSpc>
              <a:buNone/>
            </a:pPr>
            <a:endParaRPr lang="en-US" sz="1360" dirty="0">
              <a:solidFill>
                <a:schemeClr val="accent3"/>
              </a:solidFill>
              <a:latin typeface="Segoe UI"/>
              <a:cs typeface="Segoe UI"/>
            </a:endParaRPr>
          </a:p>
        </p:txBody>
      </p:sp>
      <p:sp>
        <p:nvSpPr>
          <p:cNvPr id="44" name="Text Placeholder 77">
            <a:extLst>
              <a:ext uri="{FF2B5EF4-FFF2-40B4-BE49-F238E27FC236}">
                <a16:creationId xmlns:a16="http://schemas.microsoft.com/office/drawing/2014/main" id="{2AAE87B7-A16E-684F-82FC-27BE241CBA1C}"/>
              </a:ext>
            </a:extLst>
          </p:cNvPr>
          <p:cNvSpPr txBox="1">
            <a:spLocks/>
          </p:cNvSpPr>
          <p:nvPr/>
        </p:nvSpPr>
        <p:spPr>
          <a:xfrm>
            <a:off x="6748095" y="7320028"/>
            <a:ext cx="2617365" cy="757271"/>
          </a:xfrm>
          <a:prstGeom prst="rect">
            <a:avLst/>
          </a:prstGeom>
        </p:spPr>
        <p:txBody>
          <a:bodyPr vert="horz" wrap="square" lIns="118312" tIns="59156" rIns="118312" bIns="59156" rtlCol="0" anchor="t">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None/>
            </a:pPr>
            <a:r>
              <a:rPr lang="en-US" sz="1810" b="1" dirty="0">
                <a:solidFill>
                  <a:schemeClr val="accent2"/>
                </a:solidFill>
                <a:latin typeface="Segoe UI Semibold"/>
                <a:cs typeface="Segoe UI Semibold"/>
              </a:rPr>
              <a:t>What our customers are saying</a:t>
            </a:r>
          </a:p>
        </p:txBody>
      </p:sp>
      <p:sp>
        <p:nvSpPr>
          <p:cNvPr id="45" name="Text Placeholder 17">
            <a:extLst>
              <a:ext uri="{FF2B5EF4-FFF2-40B4-BE49-F238E27FC236}">
                <a16:creationId xmlns:a16="http://schemas.microsoft.com/office/drawing/2014/main" id="{AEB8ED05-EA3F-AD48-ABCA-7EEAE6142717}"/>
              </a:ext>
            </a:extLst>
          </p:cNvPr>
          <p:cNvSpPr txBox="1">
            <a:spLocks/>
          </p:cNvSpPr>
          <p:nvPr/>
        </p:nvSpPr>
        <p:spPr>
          <a:xfrm>
            <a:off x="6723867" y="10155494"/>
            <a:ext cx="2618265" cy="488799"/>
          </a:xfrm>
          <a:prstGeom prst="rect">
            <a:avLst/>
          </a:prstGeom>
        </p:spPr>
        <p:txBody>
          <a:bodyPr vert="horz" wrap="square" lIns="118312" tIns="59156" rIns="118312" bIns="59156" rtlCol="0" anchor="t">
            <a:spAutoFit/>
          </a:bodyPr>
          <a:lstStyle>
            <a:lvl1pPr marL="194310" indent="-194310" algn="l" defTabSz="777240" rtl="0" eaLnBrk="1" latinLnBrk="0" hangingPunct="1">
              <a:lnSpc>
                <a:spcPct val="120000"/>
              </a:lnSpc>
              <a:spcBef>
                <a:spcPts val="850"/>
              </a:spcBef>
              <a:buFont typeface="Arial" panose="020B0604020202020204" pitchFamily="34" charset="0"/>
              <a:buChar char="•"/>
              <a:defRPr sz="2380" b="0" i="0" kern="1200">
                <a:solidFill>
                  <a:schemeClr val="tx2"/>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204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7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53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r">
              <a:lnSpc>
                <a:spcPct val="100000"/>
              </a:lnSpc>
              <a:buNone/>
            </a:pPr>
            <a:r>
              <a:rPr lang="en-US" sz="1200" dirty="0">
                <a:solidFill>
                  <a:schemeClr val="accent3"/>
                </a:solidFill>
                <a:latin typeface="Segoe UI"/>
                <a:cs typeface="Segoe UI"/>
              </a:rPr>
              <a:t>–  </a:t>
            </a:r>
            <a:r>
              <a:rPr lang="en-GB" sz="1200" dirty="0">
                <a:solidFill>
                  <a:schemeClr val="accent3"/>
                </a:solidFill>
                <a:latin typeface="Segoe UI"/>
                <a:cs typeface="Segoe UI"/>
              </a:rPr>
              <a:t>Alitalia, Michele Gioia IT SAP Competence </a:t>
            </a:r>
            <a:r>
              <a:rPr lang="en-GB" sz="1200" dirty="0" err="1">
                <a:solidFill>
                  <a:schemeClr val="accent3"/>
                </a:solidFill>
                <a:latin typeface="Segoe UI"/>
                <a:cs typeface="Segoe UI"/>
              </a:rPr>
              <a:t>Center</a:t>
            </a:r>
            <a:r>
              <a:rPr lang="en-GB" sz="1200" dirty="0">
                <a:solidFill>
                  <a:schemeClr val="accent3"/>
                </a:solidFill>
                <a:latin typeface="Segoe UI"/>
                <a:cs typeface="Segoe UI"/>
              </a:rPr>
              <a:t> of Expertise</a:t>
            </a:r>
            <a:endParaRPr lang="en-US" sz="1200" dirty="0">
              <a:solidFill>
                <a:schemeClr val="accent3"/>
              </a:solidFill>
              <a:latin typeface="Segoe UI"/>
              <a:cs typeface="Segoe UI"/>
            </a:endParaRPr>
          </a:p>
        </p:txBody>
      </p:sp>
      <p:sp>
        <p:nvSpPr>
          <p:cNvPr id="46" name="Title 2">
            <a:extLst>
              <a:ext uri="{FF2B5EF4-FFF2-40B4-BE49-F238E27FC236}">
                <a16:creationId xmlns:a16="http://schemas.microsoft.com/office/drawing/2014/main" id="{0604A85E-BB22-9E4A-AD15-9D46C1AB1B3E}"/>
              </a:ext>
            </a:extLst>
          </p:cNvPr>
          <p:cNvSpPr txBox="1">
            <a:spLocks/>
          </p:cNvSpPr>
          <p:nvPr/>
        </p:nvSpPr>
        <p:spPr>
          <a:xfrm>
            <a:off x="463095" y="1997905"/>
            <a:ext cx="4566106" cy="2543208"/>
          </a:xfrm>
          <a:prstGeom prst="rect">
            <a:avLst/>
          </a:prstGeom>
        </p:spPr>
        <p:txBody>
          <a:bodyPr vert="horz" wrap="square" lIns="118312" tIns="59156" rIns="118312" bIns="59156" rtlCol="0" anchor="ctr" anchorCtr="0">
            <a:spAutoFit/>
          </a:bodyPr>
          <a:lstStyle>
            <a:lvl1pPr algn="l" defTabSz="777240" rtl="0" eaLnBrk="1" latinLnBrk="0" hangingPunct="1">
              <a:lnSpc>
                <a:spcPct val="90000"/>
              </a:lnSpc>
              <a:spcBef>
                <a:spcPct val="0"/>
              </a:spcBef>
              <a:buNone/>
              <a:defRPr sz="3740" b="1" i="0" kern="1200">
                <a:solidFill>
                  <a:schemeClr val="tx2"/>
                </a:solidFill>
                <a:latin typeface="Arial Bold" pitchFamily="2" charset="77"/>
                <a:ea typeface="+mj-ea"/>
                <a:cs typeface="+mj-cs"/>
              </a:defRPr>
            </a:lvl1pPr>
          </a:lstStyle>
          <a:p>
            <a:r>
              <a:rPr lang="en-US" sz="3500" dirty="0">
                <a:solidFill>
                  <a:schemeClr val="accent2"/>
                </a:solidFill>
                <a:latin typeface="Segoe UI Semibold"/>
                <a:cs typeface="Segoe UI Semibold"/>
              </a:rPr>
              <a:t>CMIS on Azure SAP Adapter for SAP intelligent Content Management and Processing</a:t>
            </a:r>
          </a:p>
        </p:txBody>
      </p:sp>
      <p:pic>
        <p:nvPicPr>
          <p:cNvPr id="15" name="Picture 14" descr="Graphical user interface, text, application&#10;&#10;Description automatically generated">
            <a:extLst>
              <a:ext uri="{FF2B5EF4-FFF2-40B4-BE49-F238E27FC236}">
                <a16:creationId xmlns:a16="http://schemas.microsoft.com/office/drawing/2014/main" id="{6DE75486-261E-42CE-BC45-182301AD7947}"/>
              </a:ext>
            </a:extLst>
          </p:cNvPr>
          <p:cNvPicPr>
            <a:picLocks noChangeAspect="1"/>
          </p:cNvPicPr>
          <p:nvPr/>
        </p:nvPicPr>
        <p:blipFill rotWithShape="1">
          <a:blip r:embed="rId16" cstate="print">
            <a:extLst>
              <a:ext uri="{28A0092B-C50C-407E-A947-70E740481C1C}">
                <a14:useLocalDpi xmlns:a14="http://schemas.microsoft.com/office/drawing/2010/main"/>
              </a:ext>
            </a:extLst>
          </a:blip>
          <a:srcRect l="-27088" t="-1532" r="-1"/>
          <a:stretch/>
        </p:blipFill>
        <p:spPr>
          <a:xfrm>
            <a:off x="2335947" y="465762"/>
            <a:ext cx="3010305" cy="880353"/>
          </a:xfrm>
          <a:prstGeom prst="rect">
            <a:avLst/>
          </a:prstGeom>
          <a:ln>
            <a:noFill/>
          </a:ln>
        </p:spPr>
      </p:pic>
      <p:sp>
        <p:nvSpPr>
          <p:cNvPr id="7" name="Footer Placeholder 42">
            <a:extLst>
              <a:ext uri="{FF2B5EF4-FFF2-40B4-BE49-F238E27FC236}">
                <a16:creationId xmlns:a16="http://schemas.microsoft.com/office/drawing/2014/main" id="{77C3CD52-05F0-44EA-8E81-9C8A3EB5FBAC}"/>
              </a:ext>
            </a:extLst>
          </p:cNvPr>
          <p:cNvSpPr txBox="1">
            <a:spLocks/>
          </p:cNvSpPr>
          <p:nvPr/>
        </p:nvSpPr>
        <p:spPr>
          <a:xfrm>
            <a:off x="463094" y="11768581"/>
            <a:ext cx="9084970" cy="866082"/>
          </a:xfrm>
          <a:prstGeom prst="rect">
            <a:avLst/>
          </a:prstGeom>
        </p:spPr>
        <p:txBody>
          <a:bodyPr vert="horz" wrap="square" lIns="118312" tIns="59156" rIns="118312" bIns="59156" rtlCol="0" anchor="ctr">
            <a:spAutoFit/>
          </a:bodyPr>
          <a:lstStyle>
            <a:defPPr>
              <a:defRPr lang="en-US"/>
            </a:defPPr>
            <a:lvl1pPr marL="0" algn="ctr" defTabSz="1018824" rtl="0" eaLnBrk="1" latinLnBrk="0" hangingPunct="1">
              <a:defRPr sz="1000" b="0" i="0" kern="1200">
                <a:solidFill>
                  <a:schemeClr val="tx1">
                    <a:tint val="75000"/>
                  </a:schemeClr>
                </a:solidFill>
                <a:latin typeface="Arial" pitchFamily="2" charset="77"/>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a:lstStyle>
          <a:p>
            <a:pPr algn="l">
              <a:lnSpc>
                <a:spcPts val="2010"/>
              </a:lnSpc>
            </a:pPr>
            <a:r>
              <a:rPr lang="en-US" sz="1300" b="1" dirty="0" err="1">
                <a:solidFill>
                  <a:schemeClr val="accent2"/>
                </a:solidFill>
                <a:latin typeface="Segoe UI Semibold"/>
                <a:cs typeface="Segoe UI Semibold"/>
              </a:rPr>
              <a:t>IntelliDocX</a:t>
            </a:r>
            <a:r>
              <a:rPr lang="en-US" sz="1300" b="1" dirty="0">
                <a:solidFill>
                  <a:schemeClr val="accent2"/>
                </a:solidFill>
                <a:latin typeface="Segoe UI Semibold"/>
                <a:cs typeface="Segoe UI Semibold"/>
              </a:rPr>
              <a:t> EMEA</a:t>
            </a:r>
            <a:br>
              <a:rPr lang="en-US" sz="1300" dirty="0">
                <a:solidFill>
                  <a:schemeClr val="accent3"/>
                </a:solidFill>
                <a:latin typeface="Segoe UI"/>
                <a:cs typeface="Segoe UI"/>
              </a:rPr>
            </a:br>
            <a:r>
              <a:rPr lang="en-US" sz="1300" dirty="0">
                <a:solidFill>
                  <a:schemeClr val="accent3"/>
                </a:solidFill>
                <a:latin typeface="Segoe UI"/>
                <a:cs typeface="Segoe UI"/>
              </a:rPr>
              <a:t>www.intellidocxemea.com   |   info@intellidocxemea.com</a:t>
            </a:r>
            <a:endParaRPr lang="en-US" sz="1300" dirty="0">
              <a:solidFill>
                <a:schemeClr val="accent3"/>
              </a:solidFill>
              <a:latin typeface="Segoe UI" panose="020B0502040204020203" pitchFamily="34" charset="0"/>
              <a:cs typeface="Segoe UI" panose="020B0502040204020203" pitchFamily="34" charset="0"/>
            </a:endParaRPr>
          </a:p>
          <a:p>
            <a:pPr algn="l">
              <a:lnSpc>
                <a:spcPts val="2010"/>
              </a:lnSpc>
            </a:pPr>
            <a:r>
              <a:rPr lang="en-US" sz="1300" u="sng" dirty="0">
                <a:solidFill>
                  <a:schemeClr val="accent3"/>
                </a:solidFill>
                <a:latin typeface="Segoe UI"/>
                <a:cs typeface="Segoe UI"/>
              </a:rPr>
              <a:t>See our offer on the Microsoft Commercial Marketplace</a:t>
            </a:r>
          </a:p>
        </p:txBody>
      </p:sp>
      <p:pic>
        <p:nvPicPr>
          <p:cNvPr id="4" name="Picture 3">
            <a:extLst>
              <a:ext uri="{FF2B5EF4-FFF2-40B4-BE49-F238E27FC236}">
                <a16:creationId xmlns:a16="http://schemas.microsoft.com/office/drawing/2014/main" id="{D97AA133-CBA2-F9DD-EBE4-7215669A8606}"/>
              </a:ext>
            </a:extLst>
          </p:cNvPr>
          <p:cNvPicPr>
            <a:picLocks noChangeAspect="1"/>
          </p:cNvPicPr>
          <p:nvPr/>
        </p:nvPicPr>
        <p:blipFill>
          <a:blip r:embed="rId17"/>
          <a:stretch>
            <a:fillRect/>
          </a:stretch>
        </p:blipFill>
        <p:spPr>
          <a:xfrm>
            <a:off x="463094" y="465761"/>
            <a:ext cx="2051903" cy="728381"/>
          </a:xfrm>
          <a:prstGeom prst="rect">
            <a:avLst/>
          </a:prstGeom>
        </p:spPr>
      </p:pic>
    </p:spTree>
    <p:extLst>
      <p:ext uri="{BB962C8B-B14F-4D97-AF65-F5344CB8AC3E}">
        <p14:creationId xmlns:p14="http://schemas.microsoft.com/office/powerpoint/2010/main" val="157161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0161D76-CED7-4567-A16A-B1AE83308EFC}"/>
              </a:ext>
            </a:extLst>
          </p:cNvPr>
          <p:cNvSpPr/>
          <p:nvPr/>
        </p:nvSpPr>
        <p:spPr>
          <a:xfrm>
            <a:off x="4871450" y="0"/>
            <a:ext cx="5195871" cy="3923154"/>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0697797-1A35-4FB1-8C72-755B67970AD9}"/>
              </a:ext>
            </a:extLst>
          </p:cNvPr>
          <p:cNvSpPr/>
          <p:nvPr/>
        </p:nvSpPr>
        <p:spPr>
          <a:xfrm>
            <a:off x="7349067" y="3970528"/>
            <a:ext cx="2709333" cy="1555051"/>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white overlay">
            <a:extLst>
              <a:ext uri="{FF2B5EF4-FFF2-40B4-BE49-F238E27FC236}">
                <a16:creationId xmlns:a16="http://schemas.microsoft.com/office/drawing/2014/main" id="{2B1B3D5B-A7D4-4F0A-80EA-F8F6C656DDAB}"/>
              </a:ext>
            </a:extLst>
          </p:cNvPr>
          <p:cNvPicPr>
            <a:picLocks noChangeAspect="1"/>
          </p:cNvPicPr>
          <p:nvPr/>
        </p:nvPicPr>
        <p:blipFill rotWithShape="1">
          <a:blip r:embed="rId5" cstate="hqprint">
            <a:extLst>
              <a:ext uri="{28A0092B-C50C-407E-A947-70E740481C1C}">
                <a14:useLocalDpi xmlns:a14="http://schemas.microsoft.com/office/drawing/2010/main"/>
              </a:ext>
              <a:ext uri="{96DAC541-7B7A-43D3-8B79-37D633B846F1}">
                <asvg:svgBlip xmlns:asvg="http://schemas.microsoft.com/office/drawing/2016/SVG/main" r:embed="rId6"/>
              </a:ext>
            </a:extLst>
          </a:blip>
          <a:srcRect t="3715" r="32086"/>
          <a:stretch/>
        </p:blipFill>
        <p:spPr>
          <a:xfrm rot="10800000">
            <a:off x="4831762" y="-73964"/>
            <a:ext cx="4518046" cy="4052395"/>
          </a:xfrm>
          <a:prstGeom prst="rect">
            <a:avLst/>
          </a:prstGeom>
        </p:spPr>
      </p:pic>
      <p:sp>
        <p:nvSpPr>
          <p:cNvPr id="9" name="mask">
            <a:extLst>
              <a:ext uri="{FF2B5EF4-FFF2-40B4-BE49-F238E27FC236}">
                <a16:creationId xmlns:a16="http://schemas.microsoft.com/office/drawing/2014/main" id="{8BD93B3D-C4A3-4F30-895B-639C0F539CC2}"/>
              </a:ext>
            </a:extLst>
          </p:cNvPr>
          <p:cNvSpPr/>
          <p:nvPr/>
        </p:nvSpPr>
        <p:spPr>
          <a:xfrm>
            <a:off x="938" y="0"/>
            <a:ext cx="10059771" cy="13029840"/>
          </a:xfrm>
          <a:custGeom>
            <a:avLst/>
            <a:gdLst>
              <a:gd name="connsiteX0" fmla="*/ 7771898 w 7774910"/>
              <a:gd name="connsiteY0" fmla="*/ 3034038 h 10070391"/>
              <a:gd name="connsiteX1" fmla="*/ 5415575 w 7774910"/>
              <a:gd name="connsiteY1" fmla="*/ 3034038 h 10070391"/>
              <a:gd name="connsiteX2" fmla="*/ 3771221 w 7774910"/>
              <a:gd name="connsiteY2" fmla="*/ 1395607 h 10070391"/>
              <a:gd name="connsiteX3" fmla="*/ 3771221 w 7774910"/>
              <a:gd name="connsiteY3" fmla="*/ 0 h 10070391"/>
              <a:gd name="connsiteX4" fmla="*/ 0 w 7774910"/>
              <a:gd name="connsiteY4" fmla="*/ 0 h 10070391"/>
              <a:gd name="connsiteX5" fmla="*/ 0 w 7774910"/>
              <a:gd name="connsiteY5" fmla="*/ 10070392 h 10070391"/>
              <a:gd name="connsiteX6" fmla="*/ 7774911 w 7774910"/>
              <a:gd name="connsiteY6" fmla="*/ 10070392 h 10070391"/>
              <a:gd name="connsiteX7" fmla="*/ 7774911 w 7774910"/>
              <a:gd name="connsiteY7" fmla="*/ 0 h 10070391"/>
              <a:gd name="connsiteX8" fmla="*/ 7771898 w 7774910"/>
              <a:gd name="connsiteY8" fmla="*/ 3034038 h 10070391"/>
              <a:gd name="connsiteX9" fmla="*/ 7771898 w 7774910"/>
              <a:gd name="connsiteY9" fmla="*/ 4270277 h 10070391"/>
              <a:gd name="connsiteX10" fmla="*/ 7768383 w 7774910"/>
              <a:gd name="connsiteY10" fmla="*/ 4273293 h 10070391"/>
              <a:gd name="connsiteX11" fmla="*/ 6623109 w 7774910"/>
              <a:gd name="connsiteY11" fmla="*/ 4273293 h 10070391"/>
              <a:gd name="connsiteX12" fmla="*/ 5726371 w 7774910"/>
              <a:gd name="connsiteY12" fmla="*/ 3375399 h 10070391"/>
              <a:gd name="connsiteX13" fmla="*/ 6021602 w 7774910"/>
              <a:gd name="connsiteY13" fmla="*/ 3087328 h 10070391"/>
              <a:gd name="connsiteX14" fmla="*/ 7771898 w 7774910"/>
              <a:gd name="connsiteY14" fmla="*/ 3087328 h 10070391"/>
              <a:gd name="connsiteX15" fmla="*/ 7771898 w 7774910"/>
              <a:gd name="connsiteY15" fmla="*/ 4270277 h 10070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774910" h="10070391">
                <a:moveTo>
                  <a:pt x="7771898" y="3034038"/>
                </a:moveTo>
                <a:lnTo>
                  <a:pt x="5415575" y="3034038"/>
                </a:lnTo>
                <a:lnTo>
                  <a:pt x="3771221" y="1395607"/>
                </a:lnTo>
                <a:lnTo>
                  <a:pt x="3771221" y="0"/>
                </a:lnTo>
                <a:lnTo>
                  <a:pt x="0" y="0"/>
                </a:lnTo>
                <a:lnTo>
                  <a:pt x="0" y="10070392"/>
                </a:lnTo>
                <a:lnTo>
                  <a:pt x="7774911" y="10070392"/>
                </a:lnTo>
                <a:lnTo>
                  <a:pt x="7774911" y="0"/>
                </a:lnTo>
                <a:lnTo>
                  <a:pt x="7771898" y="3034038"/>
                </a:lnTo>
                <a:close/>
                <a:moveTo>
                  <a:pt x="7771898" y="4270277"/>
                </a:moveTo>
                <a:lnTo>
                  <a:pt x="7768383" y="4273293"/>
                </a:lnTo>
                <a:lnTo>
                  <a:pt x="6623109" y="4273293"/>
                </a:lnTo>
                <a:lnTo>
                  <a:pt x="5726371" y="3375399"/>
                </a:lnTo>
                <a:lnTo>
                  <a:pt x="6021602" y="3087328"/>
                </a:lnTo>
                <a:lnTo>
                  <a:pt x="7771898" y="3087328"/>
                </a:lnTo>
                <a:lnTo>
                  <a:pt x="7771898" y="4270277"/>
                </a:lnTo>
                <a:close/>
              </a:path>
            </a:pathLst>
          </a:custGeom>
          <a:solidFill>
            <a:schemeClr val="accent6"/>
          </a:solidFill>
          <a:ln w="5021" cap="flat">
            <a:noFill/>
            <a:prstDash val="solid"/>
            <a:miter/>
          </a:ln>
        </p:spPr>
        <p:txBody>
          <a:bodyPr rtlCol="0" anchor="ctr"/>
          <a:lstStyle/>
          <a:p>
            <a:endParaRPr lang="en-CR" sz="3359"/>
          </a:p>
        </p:txBody>
      </p:sp>
      <p:sp>
        <p:nvSpPr>
          <p:cNvPr id="10" name="Title 3">
            <a:extLst>
              <a:ext uri="{FF2B5EF4-FFF2-40B4-BE49-F238E27FC236}">
                <a16:creationId xmlns:a16="http://schemas.microsoft.com/office/drawing/2014/main" id="{2E2681BC-17CB-45B9-98E2-D8CD4E9D19AA}"/>
              </a:ext>
            </a:extLst>
          </p:cNvPr>
          <p:cNvSpPr txBox="1">
            <a:spLocks/>
          </p:cNvSpPr>
          <p:nvPr/>
        </p:nvSpPr>
        <p:spPr>
          <a:xfrm>
            <a:off x="463094" y="634979"/>
            <a:ext cx="3651156" cy="1169551"/>
          </a:xfrm>
          <a:prstGeom prst="rect">
            <a:avLst/>
          </a:prstGeom>
          <a:noFill/>
        </p:spPr>
        <p:txBody>
          <a:bodyPr vert="horz" wrap="square" lIns="91440" tIns="45720" rIns="91440" bIns="45720" rtlCol="0" anchor="ctr" anchorCtr="0">
            <a:spAutoFit/>
          </a:bodyPr>
          <a:lstStyle>
            <a:lvl1pPr algn="l" defTabSz="1005840" rtl="0" eaLnBrk="1" latinLnBrk="0" hangingPunct="1">
              <a:lnSpc>
                <a:spcPct val="90000"/>
              </a:lnSpc>
              <a:spcBef>
                <a:spcPct val="0"/>
              </a:spcBef>
              <a:buNone/>
              <a:defRPr sz="3882" kern="1200">
                <a:solidFill>
                  <a:schemeClr val="tx1"/>
                </a:solidFill>
                <a:latin typeface="+mj-lt"/>
                <a:ea typeface="+mj-ea"/>
                <a:cs typeface="+mj-cs"/>
              </a:defRPr>
            </a:lvl1pPr>
          </a:lstStyle>
          <a:p>
            <a:pPr>
              <a:lnSpc>
                <a:spcPct val="100000"/>
              </a:lnSpc>
            </a:pPr>
            <a:r>
              <a:rPr lang="en-US" sz="3500" dirty="0">
                <a:solidFill>
                  <a:schemeClr val="accent2"/>
                </a:solidFill>
                <a:latin typeface="Segoe UI Semibold" panose="020B0502040204020203" pitchFamily="34" charset="0"/>
                <a:cs typeface="Segoe UI Semibold" panose="020B0502040204020203" pitchFamily="34" charset="0"/>
              </a:rPr>
              <a:t>Why</a:t>
            </a:r>
          </a:p>
          <a:p>
            <a:pPr>
              <a:lnSpc>
                <a:spcPct val="100000"/>
              </a:lnSpc>
            </a:pPr>
            <a:r>
              <a:rPr lang="en-US" sz="3500" dirty="0">
                <a:solidFill>
                  <a:schemeClr val="accent2"/>
                </a:solidFill>
                <a:latin typeface="Segoe UI Semibold" panose="020B0502040204020203" pitchFamily="34" charset="0"/>
                <a:cs typeface="Segoe UI Semibold" panose="020B0502040204020203" pitchFamily="34" charset="0"/>
              </a:rPr>
              <a:t>Microsoft Azure? </a:t>
            </a:r>
          </a:p>
        </p:txBody>
      </p:sp>
      <p:pic>
        <p:nvPicPr>
          <p:cNvPr id="11" name="Graphic 10">
            <a:extLst>
              <a:ext uri="{FF2B5EF4-FFF2-40B4-BE49-F238E27FC236}">
                <a16:creationId xmlns:a16="http://schemas.microsoft.com/office/drawing/2014/main" id="{267B6411-A0B7-417A-95CA-F218B06A95CF}"/>
              </a:ext>
            </a:extLst>
          </p:cNvPr>
          <p:cNvPicPr>
            <a:picLocks noChangeAspect="1"/>
          </p:cNvPicPr>
          <p:nvPr/>
        </p:nvPicPr>
        <p:blipFill>
          <a:blip r:embed="rId7" cstate="hqprint">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rot="18900000" flipH="1">
            <a:off x="7146010" y="3724479"/>
            <a:ext cx="509008" cy="509008"/>
          </a:xfrm>
          <a:prstGeom prst="rect">
            <a:avLst/>
          </a:prstGeom>
        </p:spPr>
      </p:pic>
      <p:pic>
        <p:nvPicPr>
          <p:cNvPr id="12" name="Graphic 11">
            <a:extLst>
              <a:ext uri="{FF2B5EF4-FFF2-40B4-BE49-F238E27FC236}">
                <a16:creationId xmlns:a16="http://schemas.microsoft.com/office/drawing/2014/main" id="{503E4843-C10D-4107-B52B-AAED8199E807}"/>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rot="10800000" flipH="1">
            <a:off x="8600790" y="5608102"/>
            <a:ext cx="1456673" cy="1456673"/>
          </a:xfrm>
          <a:prstGeom prst="rect">
            <a:avLst/>
          </a:prstGeom>
        </p:spPr>
      </p:pic>
      <p:cxnSp>
        <p:nvCxnSpPr>
          <p:cNvPr id="13" name="Straight Connector 12">
            <a:extLst>
              <a:ext uri="{FF2B5EF4-FFF2-40B4-BE49-F238E27FC236}">
                <a16:creationId xmlns:a16="http://schemas.microsoft.com/office/drawing/2014/main" id="{8C7BBEDA-947B-46F5-B18D-394302D8BAFB}"/>
              </a:ext>
            </a:extLst>
          </p:cNvPr>
          <p:cNvCxnSpPr>
            <a:cxnSpLocks/>
          </p:cNvCxnSpPr>
          <p:nvPr/>
        </p:nvCxnSpPr>
        <p:spPr>
          <a:xfrm>
            <a:off x="5633325" y="2941529"/>
            <a:ext cx="4433996" cy="4536391"/>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9321308-5D25-4CA6-BF4C-577494B68CE2}"/>
              </a:ext>
            </a:extLst>
          </p:cNvPr>
          <p:cNvCxnSpPr>
            <a:cxnSpLocks/>
          </p:cNvCxnSpPr>
          <p:nvPr/>
        </p:nvCxnSpPr>
        <p:spPr>
          <a:xfrm>
            <a:off x="2847119" y="0"/>
            <a:ext cx="913979" cy="86458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5" name="Graphic 14">
            <a:extLst>
              <a:ext uri="{FF2B5EF4-FFF2-40B4-BE49-F238E27FC236}">
                <a16:creationId xmlns:a16="http://schemas.microsoft.com/office/drawing/2014/main" id="{9C9CC8AC-0E07-4307-AB23-A9BFE21FD855}"/>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rot="10800000" flipH="1">
            <a:off x="3038203" y="2"/>
            <a:ext cx="1783700" cy="1783700"/>
          </a:xfrm>
          <a:prstGeom prst="rect">
            <a:avLst/>
          </a:prstGeom>
        </p:spPr>
      </p:pic>
      <p:pic>
        <p:nvPicPr>
          <p:cNvPr id="71" name="Graphic 70">
            <a:extLst>
              <a:ext uri="{FF2B5EF4-FFF2-40B4-BE49-F238E27FC236}">
                <a16:creationId xmlns:a16="http://schemas.microsoft.com/office/drawing/2014/main" id="{CCC8357B-784B-4718-ABE3-539CC7B39626}"/>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flipH="1">
            <a:off x="6851368" y="4497652"/>
            <a:ext cx="1217191" cy="1217191"/>
          </a:xfrm>
          <a:prstGeom prst="rect">
            <a:avLst/>
          </a:prstGeom>
        </p:spPr>
      </p:pic>
      <p:sp>
        <p:nvSpPr>
          <p:cNvPr id="4" name="Footer Placeholder 42">
            <a:extLst>
              <a:ext uri="{FF2B5EF4-FFF2-40B4-BE49-F238E27FC236}">
                <a16:creationId xmlns:a16="http://schemas.microsoft.com/office/drawing/2014/main" id="{DA965B41-5A32-48FB-A3E5-2174FFAA237B}"/>
              </a:ext>
            </a:extLst>
          </p:cNvPr>
          <p:cNvSpPr txBox="1">
            <a:spLocks/>
          </p:cNvSpPr>
          <p:nvPr/>
        </p:nvSpPr>
        <p:spPr>
          <a:xfrm>
            <a:off x="463094" y="11768581"/>
            <a:ext cx="9084970" cy="866082"/>
          </a:xfrm>
          <a:prstGeom prst="rect">
            <a:avLst/>
          </a:prstGeom>
        </p:spPr>
        <p:txBody>
          <a:bodyPr vert="horz" wrap="square" lIns="118312" tIns="59156" rIns="118312" bIns="59156" rtlCol="0" anchor="ctr">
            <a:spAutoFit/>
          </a:bodyPr>
          <a:lstStyle>
            <a:defPPr>
              <a:defRPr lang="en-US"/>
            </a:defPPr>
            <a:lvl1pPr marL="0" algn="ctr" defTabSz="1018824" rtl="0" eaLnBrk="1" latinLnBrk="0" hangingPunct="1">
              <a:defRPr sz="1000" b="0" i="0" kern="1200">
                <a:solidFill>
                  <a:schemeClr val="tx1">
                    <a:tint val="75000"/>
                  </a:schemeClr>
                </a:solidFill>
                <a:latin typeface="Arial" pitchFamily="2" charset="77"/>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a:lstStyle>
          <a:p>
            <a:pPr algn="l">
              <a:lnSpc>
                <a:spcPts val="2010"/>
              </a:lnSpc>
            </a:pPr>
            <a:r>
              <a:rPr lang="en-US" sz="1300" b="1" dirty="0" err="1">
                <a:solidFill>
                  <a:schemeClr val="accent2"/>
                </a:solidFill>
                <a:latin typeface="Segoe UI Semibold"/>
                <a:cs typeface="Segoe UI Semibold"/>
              </a:rPr>
              <a:t>IntelliDocX</a:t>
            </a:r>
            <a:r>
              <a:rPr lang="en-US" sz="1300" b="1" dirty="0">
                <a:solidFill>
                  <a:schemeClr val="accent2"/>
                </a:solidFill>
                <a:latin typeface="Segoe UI Semibold"/>
                <a:cs typeface="Segoe UI Semibold"/>
              </a:rPr>
              <a:t> EMEA</a:t>
            </a:r>
            <a:br>
              <a:rPr lang="en-US" sz="1300" dirty="0">
                <a:solidFill>
                  <a:schemeClr val="accent3"/>
                </a:solidFill>
                <a:latin typeface="Segoe UI"/>
                <a:cs typeface="Segoe UI"/>
              </a:rPr>
            </a:br>
            <a:r>
              <a:rPr lang="en-US" sz="1300" dirty="0">
                <a:solidFill>
                  <a:schemeClr val="accent3"/>
                </a:solidFill>
                <a:latin typeface="Segoe UI"/>
                <a:cs typeface="Segoe UI"/>
              </a:rPr>
              <a:t>www.intellidocxemea.com   |   info@intellidocxemea.com </a:t>
            </a:r>
            <a:endParaRPr lang="en-US" sz="1300" dirty="0">
              <a:solidFill>
                <a:schemeClr val="accent3"/>
              </a:solidFill>
              <a:latin typeface="Segoe UI" panose="020B0502040204020203" pitchFamily="34" charset="0"/>
              <a:cs typeface="Segoe UI" panose="020B0502040204020203" pitchFamily="34" charset="0"/>
            </a:endParaRPr>
          </a:p>
          <a:p>
            <a:pPr algn="l">
              <a:lnSpc>
                <a:spcPts val="2010"/>
              </a:lnSpc>
            </a:pPr>
            <a:r>
              <a:rPr lang="en-US" sz="1300" u="sng" dirty="0">
                <a:solidFill>
                  <a:schemeClr val="accent3"/>
                </a:solidFill>
                <a:latin typeface="Segoe UI"/>
                <a:cs typeface="Segoe UI"/>
              </a:rPr>
              <a:t>See our offer on the Microsoft Commercial Marketplace</a:t>
            </a:r>
          </a:p>
        </p:txBody>
      </p:sp>
      <p:sp>
        <p:nvSpPr>
          <p:cNvPr id="19" name="Text Placeholder 6">
            <a:extLst>
              <a:ext uri="{FF2B5EF4-FFF2-40B4-BE49-F238E27FC236}">
                <a16:creationId xmlns:a16="http://schemas.microsoft.com/office/drawing/2014/main" id="{BAFEAB3C-9D0D-4A70-93EE-C81501BB9B3D}"/>
              </a:ext>
            </a:extLst>
          </p:cNvPr>
          <p:cNvSpPr txBox="1">
            <a:spLocks/>
          </p:cNvSpPr>
          <p:nvPr/>
        </p:nvSpPr>
        <p:spPr>
          <a:xfrm>
            <a:off x="457200" y="2187134"/>
            <a:ext cx="5002183" cy="9022867"/>
          </a:xfrm>
          <a:prstGeom prst="rect">
            <a:avLst/>
          </a:prstGeom>
          <a:noFill/>
        </p:spPr>
        <p:txBody>
          <a:bodyPr vert="horz" wrap="square" lIns="118312" tIns="59156" rIns="118312" bIns="59156" rtlCol="0" anchor="t" anchorCtr="0">
            <a:spAutoFit/>
          </a:bodyPr>
          <a:lstStyle>
            <a:lvl1pPr marL="0" indent="0" algn="l" defTabSz="777240" rtl="0" eaLnBrk="1" latinLnBrk="0" hangingPunct="1">
              <a:lnSpc>
                <a:spcPct val="120000"/>
              </a:lnSpc>
              <a:spcBef>
                <a:spcPts val="850"/>
              </a:spcBef>
              <a:buFont typeface="Arial" panose="020B0604020202020204" pitchFamily="34" charset="0"/>
              <a:buNone/>
              <a:defRPr sz="900" b="0" i="0" kern="1200">
                <a:solidFill>
                  <a:schemeClr val="tx2"/>
                </a:solidFill>
                <a:latin typeface="+mn-lt"/>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n-lt"/>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n-lt"/>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n-lt"/>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1811" b="1" dirty="0">
                <a:solidFill>
                  <a:schemeClr val="accent2"/>
                </a:solidFill>
                <a:latin typeface="Segoe UI Semibold" panose="020B0502040204020203" pitchFamily="34" charset="0"/>
                <a:cs typeface="Segoe UI Semibold" panose="020B0502040204020203" pitchFamily="34" charset="0"/>
              </a:rPr>
              <a:t>Be future-ready</a:t>
            </a:r>
            <a:br>
              <a:rPr lang="en-US" sz="1811" dirty="0">
                <a:solidFill>
                  <a:srgbClr val="303D48"/>
                </a:solidFill>
                <a:latin typeface="Segoe UI" panose="020B0502040204020203" pitchFamily="34" charset="0"/>
                <a:cs typeface="Segoe UI" panose="020B0502040204020203" pitchFamily="34" charset="0"/>
              </a:rPr>
            </a:br>
            <a:r>
              <a:rPr lang="en-US" sz="1360" dirty="0">
                <a:solidFill>
                  <a:schemeClr val="accent3"/>
                </a:solidFill>
                <a:latin typeface="Segoe UI" panose="020B0502040204020203" pitchFamily="34" charset="0"/>
                <a:cs typeface="Segoe UI" panose="020B0502040204020203" pitchFamily="34" charset="0"/>
              </a:rPr>
              <a:t>Continuous innovation from Microsoft supports your development today, and your product visions for tomorrow. With 1,000+ new capabilities in the past year, you can build on the latest advancements in AI, blockchain, Kubernetes, containers, and databases to keep you ahead of the curve.
Our enterprise grade analytics solution outperforms the competition, costs less, and is fully compatible with your existing development, BI, and data-science tools</a:t>
            </a:r>
          </a:p>
          <a:p>
            <a:r>
              <a:rPr lang="en-US" sz="1811" b="1" dirty="0">
                <a:solidFill>
                  <a:schemeClr val="accent2"/>
                </a:solidFill>
                <a:latin typeface="Segoe UI Semibold" panose="020B0502040204020203" pitchFamily="34" charset="0"/>
                <a:cs typeface="Segoe UI Semibold" panose="020B0502040204020203" pitchFamily="34" charset="0"/>
              </a:rPr>
              <a:t>Operate hybrid seamlessly</a:t>
            </a:r>
            <a:br>
              <a:rPr lang="en-US" sz="1811" dirty="0">
                <a:solidFill>
                  <a:srgbClr val="303D48"/>
                </a:solidFill>
                <a:latin typeface="Segoe UI" panose="020B0502040204020203" pitchFamily="34" charset="0"/>
                <a:cs typeface="Segoe UI" panose="020B0502040204020203" pitchFamily="34" charset="0"/>
              </a:rPr>
            </a:br>
            <a:r>
              <a:rPr lang="en-US" sz="1360" dirty="0">
                <a:solidFill>
                  <a:schemeClr val="accent3"/>
                </a:solidFill>
                <a:latin typeface="Segoe UI" panose="020B0502040204020203" pitchFamily="34" charset="0"/>
                <a:cs typeface="Segoe UI" panose="020B0502040204020203" pitchFamily="34" charset="0"/>
              </a:rPr>
              <a:t>On-premises, in the cloud, and at the edge—we’ll meet you where you are. Integrate and manage your environments with tools and services designed for hybrid cloud.
Enhance security, simplify access, and set smart policies across your different environments with a single-identity platform trusted by 90% of enterprises globally.</a:t>
            </a:r>
          </a:p>
          <a:p>
            <a:r>
              <a:rPr lang="en-US" sz="1811" b="1" dirty="0">
                <a:solidFill>
                  <a:schemeClr val="accent2"/>
                </a:solidFill>
                <a:latin typeface="Segoe UI Semibold" panose="020B0502040204020203" pitchFamily="34" charset="0"/>
                <a:cs typeface="Segoe UI Semibold" panose="020B0502040204020203" pitchFamily="34" charset="0"/>
              </a:rPr>
              <a:t>Build on your terms</a:t>
            </a:r>
            <a:br>
              <a:rPr lang="en-US" sz="1811" dirty="0">
                <a:solidFill>
                  <a:srgbClr val="303D48"/>
                </a:solidFill>
                <a:latin typeface="Segoe UI" panose="020B0502040204020203" pitchFamily="34" charset="0"/>
                <a:cs typeface="Segoe UI" panose="020B0502040204020203" pitchFamily="34" charset="0"/>
              </a:rPr>
            </a:br>
            <a:r>
              <a:rPr lang="en-US" sz="1360" dirty="0">
                <a:solidFill>
                  <a:schemeClr val="accent3"/>
                </a:solidFill>
                <a:latin typeface="Segoe UI" panose="020B0502040204020203" pitchFamily="34" charset="0"/>
                <a:cs typeface="Segoe UI" panose="020B0502040204020203" pitchFamily="34" charset="0"/>
              </a:rPr>
              <a:t>You have choices. With a commitment to open source and support for all languages and frameworks, build and deploy how you want to. Take advantage of the full-featured, integrated development environments with built-in support Visual Studio and Visual Studio Code, the most popular IDEs trusted by 15M+ developers.
We embrace open source, drive innovation through collaboration, and contribute back to the community.</a:t>
            </a:r>
          </a:p>
          <a:p>
            <a:r>
              <a:rPr lang="en-US" sz="1811" b="1" dirty="0">
                <a:solidFill>
                  <a:schemeClr val="accent2"/>
                </a:solidFill>
                <a:latin typeface="Segoe UI Semibold" panose="020B0502040204020203" pitchFamily="34" charset="0"/>
                <a:cs typeface="Segoe UI Semibold" panose="020B0502040204020203" pitchFamily="34" charset="0"/>
              </a:rPr>
              <a:t>Trust your cloud</a:t>
            </a:r>
            <a:br>
              <a:rPr lang="en-US" sz="1811" dirty="0">
                <a:solidFill>
                  <a:srgbClr val="303D48"/>
                </a:solidFill>
                <a:latin typeface="Segoe UI" panose="020B0502040204020203" pitchFamily="34" charset="0"/>
                <a:cs typeface="Segoe UI" panose="020B0502040204020203" pitchFamily="34" charset="0"/>
              </a:rPr>
            </a:br>
            <a:r>
              <a:rPr lang="en-US" sz="1360" dirty="0">
                <a:solidFill>
                  <a:schemeClr val="accent3"/>
                </a:solidFill>
                <a:latin typeface="Segoe UI" panose="020B0502040204020203" pitchFamily="34" charset="0"/>
                <a:cs typeface="Segoe UI" panose="020B0502040204020203" pitchFamily="34" charset="0"/>
              </a:rPr>
              <a:t>Get security from the ground up, backed by a team of experts, and proactive compliance trusted by enterprises, governments, and startups.
With a $1B+ investment in security R&amp;D and 3,500 cybersecurity experts, security is foundational for Azure.</a:t>
            </a:r>
          </a:p>
        </p:txBody>
      </p:sp>
      <p:sp>
        <p:nvSpPr>
          <p:cNvPr id="22" name="Text Placeholder 9">
            <a:extLst>
              <a:ext uri="{FF2B5EF4-FFF2-40B4-BE49-F238E27FC236}">
                <a16:creationId xmlns:a16="http://schemas.microsoft.com/office/drawing/2014/main" id="{56A93D8D-47A6-D55B-7FB5-550E9C7330CF}"/>
              </a:ext>
            </a:extLst>
          </p:cNvPr>
          <p:cNvSpPr>
            <a:spLocks noGrp="1"/>
          </p:cNvSpPr>
          <p:nvPr/>
        </p:nvSpPr>
        <p:spPr>
          <a:xfrm>
            <a:off x="6116846" y="8214653"/>
            <a:ext cx="3431218" cy="3213350"/>
          </a:xfrm>
          <a:prstGeom prst="rect">
            <a:avLst/>
          </a:prstGeom>
        </p:spPr>
        <p:txBody>
          <a:bodyPr vert="horz" lIns="118312" tIns="59156" rIns="118312" bIns="59156" rtlCol="0" anchor="t">
            <a:noAutofit/>
          </a:bodyPr>
          <a:lstStyle>
            <a:lvl1pPr marL="0" indent="0" algn="l" defTabSz="777240" rtl="0" eaLnBrk="1" latinLnBrk="0" hangingPunct="1">
              <a:lnSpc>
                <a:spcPct val="120000"/>
              </a:lnSpc>
              <a:spcBef>
                <a:spcPts val="850"/>
              </a:spcBef>
              <a:buFont typeface="Arial" panose="020B0604020202020204" pitchFamily="34" charset="0"/>
              <a:buNone/>
              <a:defRPr sz="800" b="1" i="0" kern="1200">
                <a:solidFill>
                  <a:schemeClr val="bg1"/>
                </a:solidFill>
                <a:latin typeface="Arial" pitchFamily="2" charset="77"/>
                <a:ea typeface="+mn-ea"/>
                <a:cs typeface="+mn-cs"/>
              </a:defRPr>
            </a:lvl1pPr>
            <a:lvl2pPr marL="58293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ontserrat ExtraLight" pitchFamily="2" charset="77"/>
                <a:ea typeface="+mn-ea"/>
                <a:cs typeface="+mn-cs"/>
              </a:defRPr>
            </a:lvl2pPr>
            <a:lvl3pPr marL="97155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ontserrat ExtraLight" pitchFamily="2" charset="77"/>
                <a:ea typeface="+mn-ea"/>
                <a:cs typeface="+mn-cs"/>
              </a:defRPr>
            </a:lvl3pPr>
            <a:lvl4pPr marL="136017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ontserrat ExtraLight" pitchFamily="2" charset="77"/>
                <a:ea typeface="+mn-ea"/>
                <a:cs typeface="+mn-cs"/>
              </a:defRPr>
            </a:lvl4pPr>
            <a:lvl5pPr marL="1748790" indent="-194310" algn="l" defTabSz="777240" rtl="0" eaLnBrk="1" latinLnBrk="0" hangingPunct="1">
              <a:lnSpc>
                <a:spcPct val="120000"/>
              </a:lnSpc>
              <a:spcBef>
                <a:spcPts val="425"/>
              </a:spcBef>
              <a:buFont typeface="Arial" panose="020B0604020202020204" pitchFamily="34" charset="0"/>
              <a:buChar char="•"/>
              <a:defRPr sz="1200" b="0" i="0" kern="1200">
                <a:solidFill>
                  <a:schemeClr val="tx2"/>
                </a:solidFill>
                <a:latin typeface="Montserrat ExtraLight" pitchFamily="2" charset="77"/>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1360" b="0" dirty="0">
                <a:solidFill>
                  <a:schemeClr val="accent3"/>
                </a:solidFill>
                <a:latin typeface="Segoe UI" panose="020B0502040204020203" pitchFamily="34" charset="0"/>
                <a:cs typeface="Segoe UI" panose="020B0502040204020203" pitchFamily="34" charset="0"/>
              </a:rPr>
              <a:t>Microsoft Azure is an ever-expanding set of cloud computing services to help your organization meet its business challenges. With Azure, your business or organization has the freedom to build, manage, and deploy applications on a massive, global network using your preferred tools and frameworks.</a:t>
            </a:r>
          </a:p>
          <a:p>
            <a:r>
              <a:rPr lang="en-US" sz="1360" dirty="0">
                <a:solidFill>
                  <a:schemeClr val="accent3"/>
                </a:solidFill>
                <a:latin typeface="Segoe UI Semibold" panose="020B0502040204020203" pitchFamily="34" charset="0"/>
                <a:cs typeface="Segoe UI Semibold" panose="020B0502040204020203" pitchFamily="34" charset="0"/>
              </a:rPr>
              <a:t>Learn more at </a:t>
            </a:r>
            <a:br>
              <a:rPr lang="en-US" sz="1360" dirty="0">
                <a:solidFill>
                  <a:schemeClr val="accent3"/>
                </a:solidFill>
                <a:latin typeface="Segoe UI Semibold" panose="020B0502040204020203" pitchFamily="34" charset="0"/>
                <a:cs typeface="Segoe UI Semibold" panose="020B0502040204020203" pitchFamily="34" charset="0"/>
              </a:rPr>
            </a:br>
            <a:r>
              <a:rPr lang="en-US" sz="1360" dirty="0">
                <a:solidFill>
                  <a:schemeClr val="accent3"/>
                </a:solidFill>
                <a:latin typeface="Segoe UI Semibold" panose="020B0502040204020203" pitchFamily="34" charset="0"/>
                <a:cs typeface="Segoe UI Semibold" panose="020B0502040204020203" pitchFamily="34" charset="0"/>
                <a:hlinkClick r:id="rId12">
                  <a:extLst>
                    <a:ext uri="{A12FA001-AC4F-418D-AE19-62706E023703}">
                      <ahyp:hlinkClr xmlns:ahyp="http://schemas.microsoft.com/office/drawing/2018/hyperlinkcolor" val="tx"/>
                    </a:ext>
                  </a:extLst>
                </a:hlinkClick>
              </a:rPr>
              <a:t>www.azure.com</a:t>
            </a:r>
            <a:endParaRPr lang="en-US" sz="1360" dirty="0">
              <a:solidFill>
                <a:schemeClr val="accent3"/>
              </a:solidFill>
              <a:latin typeface="Segoe UI Semibold" panose="020B0502040204020203" pitchFamily="34" charset="0"/>
              <a:cs typeface="Segoe UI Semibold" panose="020B0502040204020203" pitchFamily="34" charset="0"/>
            </a:endParaRPr>
          </a:p>
        </p:txBody>
      </p:sp>
      <p:pic>
        <p:nvPicPr>
          <p:cNvPr id="23" name="Picture 22">
            <a:extLst>
              <a:ext uri="{FF2B5EF4-FFF2-40B4-BE49-F238E27FC236}">
                <a16:creationId xmlns:a16="http://schemas.microsoft.com/office/drawing/2014/main" id="{139C84B8-DE0B-9267-2B59-1605B46E9A39}"/>
              </a:ext>
            </a:extLst>
          </p:cNvPr>
          <p:cNvPicPr>
            <a:picLocks noChangeAspect="1"/>
          </p:cNvPicPr>
          <p:nvPr/>
        </p:nvPicPr>
        <p:blipFill>
          <a:blip r:embed="rId13">
            <a:extLst>
              <a:ext uri="{28A0092B-C50C-407E-A947-70E740481C1C}">
                <a14:useLocalDpi xmlns:a14="http://schemas.microsoft.com/office/drawing/2010/main"/>
              </a:ext>
            </a:extLst>
          </a:blip>
          <a:srcRect/>
          <a:stretch/>
        </p:blipFill>
        <p:spPr>
          <a:xfrm>
            <a:off x="5977921" y="7391593"/>
            <a:ext cx="2470245" cy="814575"/>
          </a:xfrm>
          <a:prstGeom prst="rect">
            <a:avLst/>
          </a:prstGeom>
        </p:spPr>
      </p:pic>
    </p:spTree>
    <p:extLst>
      <p:ext uri="{BB962C8B-B14F-4D97-AF65-F5344CB8AC3E}">
        <p14:creationId xmlns:p14="http://schemas.microsoft.com/office/powerpoint/2010/main" val="3537531139"/>
      </p:ext>
    </p:extLst>
  </p:cSld>
  <p:clrMapOvr>
    <a:masterClrMapping/>
  </p:clrMapOvr>
</p:sld>
</file>

<file path=ppt/theme/theme1.xml><?xml version="1.0" encoding="utf-8"?>
<a:theme xmlns:a="http://schemas.openxmlformats.org/drawingml/2006/main" name="Office Theme">
  <a:themeElements>
    <a:clrScheme name="CreativeLight">
      <a:dk1>
        <a:srgbClr val="44546A"/>
      </a:dk1>
      <a:lt1>
        <a:srgbClr val="FFFFFF"/>
      </a:lt1>
      <a:dk2>
        <a:srgbClr val="44546A"/>
      </a:dk2>
      <a:lt2>
        <a:srgbClr val="FFFFFF"/>
      </a:lt2>
      <a:accent1>
        <a:srgbClr val="FFC000"/>
      </a:accent1>
      <a:accent2>
        <a:srgbClr val="44546A"/>
      </a:accent2>
      <a:accent3>
        <a:srgbClr val="303D48"/>
      </a:accent3>
      <a:accent4>
        <a:srgbClr val="000000"/>
      </a:accent4>
      <a:accent5>
        <a:srgbClr val="505050"/>
      </a:accent5>
      <a:accent6>
        <a:srgbClr val="FFFFFF"/>
      </a:accent6>
      <a:hlink>
        <a:srgbClr val="303D48"/>
      </a:hlink>
      <a:folHlink>
        <a:srgbClr val="303D48"/>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31CAB440C938458ECE75226290DBE8" ma:contentTypeVersion="21" ma:contentTypeDescription="Create a new document." ma:contentTypeScope="" ma:versionID="793865e92bbee499408a8ba96aed0413">
  <xsd:schema xmlns:xsd="http://www.w3.org/2001/XMLSchema" xmlns:xs="http://www.w3.org/2001/XMLSchema" xmlns:p="http://schemas.microsoft.com/office/2006/metadata/properties" xmlns:ns1="http://schemas.microsoft.com/sharepoint/v3" xmlns:ns2="6004cae4-eee9-418b-9208-f6942056d00a" xmlns:ns3="c3186358-1d40-4d07-a51c-fc7f57eac3ac" xmlns:ns4="230e9df3-be65-4c73-a93b-d1236ebd677e" targetNamespace="http://schemas.microsoft.com/office/2006/metadata/properties" ma:root="true" ma:fieldsID="72f253659a9477973f90084c70833318" ns1:_="" ns2:_="" ns3:_="" ns4:_="">
    <xsd:import namespace="http://schemas.microsoft.com/sharepoint/v3"/>
    <xsd:import namespace="6004cae4-eee9-418b-9208-f6942056d00a"/>
    <xsd:import namespace="c3186358-1d40-4d07-a51c-fc7f57eac3ac"/>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AutoKeyPoints" minOccurs="0"/>
                <xsd:element ref="ns2:MediaServiceKeyPoints" minOccurs="0"/>
                <xsd:element ref="ns2:Category" minOccurs="0"/>
                <xsd:element ref="ns2:MediaLengthInSecond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Location" minOccurs="0"/>
                <xsd:element ref="ns2:MediaServiceDoc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04cae4-eee9-418b-9208-f6942056d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Category" ma:index="18" nillable="true" ma:displayName="Category" ma:format="Dropdown" ma:internalName="Category">
      <xsd:simpleType>
        <xsd:restriction base="dms:Text">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Location" ma:index="26" nillable="true" ma:displayName="Location" ma:description="" ma:indexed="true" ma:internalName="MediaServiceLocation" ma:readOnly="true">
      <xsd:simpleType>
        <xsd:restriction base="dms:Text"/>
      </xsd:simpleType>
    </xsd:element>
    <xsd:element name="MediaServiceDocTags" ma:index="27" nillable="true" ma:displayName="MediaServiceDocTags" ma:hidden="true" ma:internalName="MediaServiceDoc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186358-1d40-4d07-a51c-fc7f57eac3ac"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b476a64b-e7d3-4122-81ce-7036208fb507}" ma:internalName="TaxCatchAll" ma:showField="CatchAllData" ma:web="c3186358-1d40-4d07-a51c-fc7f57eac3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ategory xmlns="6004cae4-eee9-418b-9208-f6942056d00a" xsi:nil="true"/>
    <lcf76f155ced4ddcb4097134ff3c332f xmlns="6004cae4-eee9-418b-9208-f6942056d00a">
      <Terms xmlns="http://schemas.microsoft.com/office/infopath/2007/PartnerControls"/>
    </lcf76f155ced4ddcb4097134ff3c332f>
    <TaxCatchAll xmlns="230e9df3-be65-4c73-a93b-d1236ebd677e" xsi:nil="true"/>
    <_ip_UnifiedCompliancePolicyUIAction xmlns="http://schemas.microsoft.com/sharepoint/v3" xsi:nil="true"/>
    <_ip_UnifiedCompliancePolicyProperties xmlns="http://schemas.microsoft.com/sharepoint/v3" xsi:nil="true"/>
    <MediaLengthInSeconds xmlns="6004cae4-eee9-418b-9208-f6942056d00a" xsi:nil="true"/>
    <SharedWithUsers xmlns="c3186358-1d40-4d07-a51c-fc7f57eac3ac">
      <UserInfo>
        <DisplayName/>
        <AccountId xsi:nil="true"/>
        <AccountType/>
      </UserInfo>
    </SharedWithUsers>
  </documentManagement>
</p:properties>
</file>

<file path=customXml/itemProps1.xml><?xml version="1.0" encoding="utf-8"?>
<ds:datastoreItem xmlns:ds="http://schemas.openxmlformats.org/officeDocument/2006/customXml" ds:itemID="{75FDC5F5-3665-49CA-850E-D0A094065CF0}">
  <ds:schemaRefs>
    <ds:schemaRef ds:uri="http://schemas.microsoft.com/sharepoint/v3/contenttype/forms"/>
  </ds:schemaRefs>
</ds:datastoreItem>
</file>

<file path=customXml/itemProps2.xml><?xml version="1.0" encoding="utf-8"?>
<ds:datastoreItem xmlns:ds="http://schemas.openxmlformats.org/officeDocument/2006/customXml" ds:itemID="{B99E4119-E7C9-4A47-9649-F10F26CD9F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04cae4-eee9-418b-9208-f6942056d00a"/>
    <ds:schemaRef ds:uri="c3186358-1d40-4d07-a51c-fc7f57eac3ac"/>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2413775-34E8-4CFE-A0F9-ED66D3F951B6}">
  <ds:schemaRefs>
    <ds:schemaRef ds:uri="http://www.w3.org/XML/1998/namespace"/>
    <ds:schemaRef ds:uri="http://purl.org/dc/dcmitype/"/>
    <ds:schemaRef ds:uri="http://purl.org/dc/elements/1.1/"/>
    <ds:schemaRef ds:uri="6004cae4-eee9-418b-9208-f6942056d00a"/>
    <ds:schemaRef ds:uri="http://purl.org/dc/terms/"/>
    <ds:schemaRef ds:uri="230e9df3-be65-4c73-a93b-d1236ebd677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c3186358-1d40-4d07-a51c-fc7f57eac3ac"/>
    <ds:schemaRef ds:uri="http://schemas.microsoft.com/sharepoint/v3"/>
  </ds:schemaRefs>
</ds:datastoreItem>
</file>

<file path=docMetadata/LabelInfo.xml><?xml version="1.0" encoding="utf-8"?>
<clbl:labelList xmlns:clbl="http://schemas.microsoft.com/office/2020/mipLabelMetadata">
  <clbl:label id="{f42aa342-8706-4288-bd11-ebb85995028c}" enabled="1" method="Privileged" siteId="{72f988bf-86f1-41af-91ab-2d7cd011db47}" removed="0"/>
</clbl:labelList>
</file>

<file path=docProps/app.xml><?xml version="1.0" encoding="utf-8"?>
<Properties xmlns="http://schemas.openxmlformats.org/officeDocument/2006/extended-properties" xmlns:vt="http://schemas.openxmlformats.org/officeDocument/2006/docPropsVTypes">
  <Template>Office Theme</Template>
  <TotalTime>1352</TotalTime>
  <Words>638</Words>
  <Application>Microsoft Office PowerPoint</Application>
  <PresentationFormat>Custom</PresentationFormat>
  <Paragraphs>26</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Calibri</vt:lpstr>
      <vt:lpstr>Calibri Light</vt:lpstr>
      <vt:lpstr>Montserrat ExtraLight</vt:lpstr>
      <vt:lpstr>Segoe UI</vt:lpstr>
      <vt:lpstr>Segoe UI Semibold</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Jocelyn Ewert (Bookey Consulting)</dc:creator>
  <cp:lastModifiedBy>Alain Ribel</cp:lastModifiedBy>
  <cp:revision>15</cp:revision>
  <cp:lastPrinted>2019-06-14T16:26:52Z</cp:lastPrinted>
  <dcterms:created xsi:type="dcterms:W3CDTF">2013-03-25T02:44:56Z</dcterms:created>
  <dcterms:modified xsi:type="dcterms:W3CDTF">2025-08-12T12:28:38Z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0x010100B031CAB440C938458ECE75226290DBE8</vt:lpwstr>
  </property>
  <property fmtid="{D5CDD505-2E9C-101B-9397-08002B2CF9AE}" pid="3" name="MSIP_Label_f42aa342-8706-4288-bd11-ebb85995028c_Enabled">
    <vt:lpwstr>True</vt:lpwstr>
  </property>
  <property fmtid="{D5CDD505-2E9C-101B-9397-08002B2CF9AE}" pid="4" name="MSIP_Label_f42aa342-8706-4288-bd11-ebb85995028c_SiteId">
    <vt:lpwstr>72f988bf-86f1-41af-91ab-2d7cd011db47</vt:lpwstr>
  </property>
  <property fmtid="{D5CDD505-2E9C-101B-9397-08002B2CF9AE}" pid="5" name="MSIP_Label_f42aa342-8706-4288-bd11-ebb85995028c_Owner">
    <vt:lpwstr>v-jbeach@microsoft.com</vt:lpwstr>
  </property>
  <property fmtid="{D5CDD505-2E9C-101B-9397-08002B2CF9AE}" pid="6" name="MSIP_Label_f42aa342-8706-4288-bd11-ebb85995028c_SetDate">
    <vt:lpwstr>2019-01-08T21:12:17.2235781Z</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Extended_MSFT_Method">
    <vt:lpwstr>Automatic</vt:lpwstr>
  </property>
  <property fmtid="{D5CDD505-2E9C-101B-9397-08002B2CF9AE}" pid="10" name="Sensitivity">
    <vt:lpwstr>General</vt:lpwstr>
  </property>
  <property fmtid="{D5CDD505-2E9C-101B-9397-08002B2CF9AE}" pid="11" name="MediaServiceImageTags">
    <vt:lpwstr/>
  </property>
  <property fmtid="{D5CDD505-2E9C-101B-9397-08002B2CF9AE}" pid="12" name="xd_ProgID">
    <vt:lpwstr/>
  </property>
  <property fmtid="{D5CDD505-2E9C-101B-9397-08002B2CF9AE}" pid="13" name="_SourceUrl">
    <vt:lpwstr/>
  </property>
  <property fmtid="{D5CDD505-2E9C-101B-9397-08002B2CF9AE}" pid="14" name="_SharedFileIndex">
    <vt:lpwstr/>
  </property>
  <property fmtid="{D5CDD505-2E9C-101B-9397-08002B2CF9AE}" pid="15" name="ComplianceAssetId">
    <vt:lpwstr/>
  </property>
  <property fmtid="{D5CDD505-2E9C-101B-9397-08002B2CF9AE}" pid="16" name="TemplateUrl">
    <vt:lpwstr/>
  </property>
  <property fmtid="{D5CDD505-2E9C-101B-9397-08002B2CF9AE}" pid="17" name="_ExtendedDescription">
    <vt:lpwstr/>
  </property>
  <property fmtid="{D5CDD505-2E9C-101B-9397-08002B2CF9AE}" pid="18" name="TriggerFlowInfo">
    <vt:lpwstr/>
  </property>
  <property fmtid="{D5CDD505-2E9C-101B-9397-08002B2CF9AE}" pid="19" name="xd_Signature">
    <vt:bool>false</vt:bool>
  </property>
</Properties>
</file>